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38" r:id="rId2"/>
    <p:sldId id="339" r:id="rId3"/>
    <p:sldId id="398" r:id="rId4"/>
    <p:sldId id="1431" r:id="rId5"/>
    <p:sldId id="938" r:id="rId6"/>
    <p:sldId id="1434" r:id="rId7"/>
    <p:sldId id="1435" r:id="rId8"/>
    <p:sldId id="912" r:id="rId9"/>
    <p:sldId id="1436" r:id="rId10"/>
    <p:sldId id="1398" r:id="rId11"/>
    <p:sldId id="1412" r:id="rId12"/>
    <p:sldId id="1446" r:id="rId13"/>
    <p:sldId id="1415" r:id="rId14"/>
    <p:sldId id="1425" r:id="rId15"/>
    <p:sldId id="1427" r:id="rId16"/>
    <p:sldId id="690" r:id="rId17"/>
    <p:sldId id="1410" r:id="rId18"/>
    <p:sldId id="1423" r:id="rId19"/>
    <p:sldId id="1424" r:id="rId20"/>
    <p:sldId id="1439" r:id="rId21"/>
    <p:sldId id="1447" r:id="rId22"/>
    <p:sldId id="1448" r:id="rId23"/>
    <p:sldId id="903" r:id="rId24"/>
    <p:sldId id="329" r:id="rId25"/>
    <p:sldId id="273" r:id="rId26"/>
    <p:sldId id="1440" r:id="rId27"/>
    <p:sldId id="279" r:id="rId28"/>
    <p:sldId id="348" r:id="rId29"/>
    <p:sldId id="1449" r:id="rId30"/>
    <p:sldId id="1450" r:id="rId31"/>
    <p:sldId id="1451" r:id="rId32"/>
    <p:sldId id="1452" r:id="rId33"/>
    <p:sldId id="349" r:id="rId34"/>
    <p:sldId id="911" r:id="rId35"/>
    <p:sldId id="1428" r:id="rId36"/>
    <p:sldId id="1437" r:id="rId37"/>
    <p:sldId id="1380" r:id="rId38"/>
    <p:sldId id="355" r:id="rId39"/>
    <p:sldId id="350" r:id="rId40"/>
    <p:sldId id="1021" r:id="rId41"/>
    <p:sldId id="908" r:id="rId42"/>
    <p:sldId id="1453" r:id="rId43"/>
    <p:sldId id="1454" r:id="rId44"/>
    <p:sldId id="907" r:id="rId45"/>
    <p:sldId id="1402" r:id="rId46"/>
    <p:sldId id="1456" r:id="rId47"/>
    <p:sldId id="1457" r:id="rId48"/>
    <p:sldId id="352" r:id="rId49"/>
    <p:sldId id="1420" r:id="rId50"/>
    <p:sldId id="1458" r:id="rId51"/>
    <p:sldId id="947" r:id="rId52"/>
    <p:sldId id="671" r:id="rId53"/>
    <p:sldId id="673" r:id="rId54"/>
    <p:sldId id="951" r:id="rId55"/>
    <p:sldId id="1459" r:id="rId56"/>
    <p:sldId id="1460" r:id="rId57"/>
    <p:sldId id="1474" r:id="rId58"/>
    <p:sldId id="1464" r:id="rId59"/>
    <p:sldId id="366" r:id="rId60"/>
    <p:sldId id="367" r:id="rId61"/>
    <p:sldId id="1465" r:id="rId62"/>
    <p:sldId id="1467" r:id="rId63"/>
    <p:sldId id="1468" r:id="rId64"/>
    <p:sldId id="1475" r:id="rId65"/>
    <p:sldId id="1469" r:id="rId66"/>
    <p:sldId id="1477" r:id="rId67"/>
    <p:sldId id="390" r:id="rId68"/>
    <p:sldId id="1471" r:id="rId69"/>
    <p:sldId id="1473" r:id="rId70"/>
    <p:sldId id="1472" r:id="rId71"/>
    <p:sldId id="357" r:id="rId72"/>
    <p:sldId id="1408" r:id="rId73"/>
  </p:sldIdLst>
  <p:sldSz cx="9144000" cy="6858000" type="screen4x3"/>
  <p:notesSz cx="68453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EE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0"/>
    <p:restoredTop sz="90260"/>
  </p:normalViewPr>
  <p:slideViewPr>
    <p:cSldViewPr>
      <p:cViewPr varScale="1">
        <p:scale>
          <a:sx n="121" d="100"/>
          <a:sy n="121" d="100"/>
        </p:scale>
        <p:origin x="13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703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76675" y="0"/>
            <a:ext cx="2967038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E6E775F-134B-1643-A60A-E5EB6C27EED7}" type="datetimeFigureOut">
              <a:rPr lang="fr-FR"/>
              <a:pPr>
                <a:defRPr/>
              </a:pPr>
              <a:t>14/12/2025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461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4213" y="4705350"/>
            <a:ext cx="5476875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6703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76675" y="9409113"/>
            <a:ext cx="2967038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A8DFAB6-60F0-E34A-89C3-EB775CEC983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8776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DFAB6-60F0-E34A-89C3-EB775CEC9833}" type="slidenum">
              <a:rPr lang="fr-FR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45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739775" y="742950"/>
            <a:ext cx="536575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DFAB6-60F0-E34A-89C3-EB775CEC9833}" type="slidenum">
              <a:rPr lang="fr-FR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570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4563" y="752475"/>
            <a:ext cx="4954587" cy="37147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pPr eaLnBrk="1" hangingPunct="1"/>
            <a:endParaRPr lang="fr-FR" altLang="fr-FR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115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8EC4B449-B3DC-534B-9CC7-BA33E410B3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096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096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096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096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749841E-228E-BD48-9247-D33D36AFAD96}" type="slidenum">
              <a:rPr lang="fr-FR" altLang="fr-FR" smtClean="0">
                <a:latin typeface="Times" pitchFamily="2" charset="0"/>
              </a:rPr>
              <a:pPr>
                <a:spcBef>
                  <a:spcPct val="0"/>
                </a:spcBef>
              </a:pPr>
              <a:t>37</a:t>
            </a:fld>
            <a:endParaRPr lang="fr-FR" altLang="fr-FR">
              <a:latin typeface="Times" pitchFamily="2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2CD7A1B0-E835-9D43-A9C6-312CCE3AB6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6150" y="742950"/>
            <a:ext cx="4953000" cy="37147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07C4C7B-8DD5-1244-AE40-AB81E0C23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Dans un premier travail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collaboratif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mené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sur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une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série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rétrospective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de 30 pts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ayant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un CCR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méta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traités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par cetuximab. nous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avons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pu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effectivement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constaté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qu’il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n’existait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aucun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pt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répondeur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au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ttt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parmi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ceux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ayant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une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mutation de KRAS au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niveau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de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leur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tumeur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.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Ces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mêmes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pts avec mutation de KRAS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avaient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une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survie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significativement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inf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à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ceux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non </a:t>
            </a:r>
            <a:r>
              <a:rPr lang="en-US" altLang="fr-FR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mutés</a:t>
            </a:r>
            <a:r>
              <a:rPr lang="en-US" altLang="fr-FR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686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46150" y="742950"/>
            <a:ext cx="4953000" cy="3714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  <p:sp>
        <p:nvSpPr>
          <p:cNvPr id="5427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1CEB3CB6-1872-464E-ADEA-D155F0C2DE88}" type="slidenum">
              <a:rPr lang="fr-FR" altLang="fr-FR" sz="1400">
                <a:latin typeface="Calibri" charset="0"/>
              </a:rPr>
              <a:pPr eaLnBrk="1" hangingPunct="1"/>
              <a:t>40</a:t>
            </a:fld>
            <a:endParaRPr lang="fr-FR" altLang="fr-FR" sz="14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26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DFAB6-60F0-E34A-89C3-EB775CEC9833}" type="slidenum">
              <a:rPr lang="fr-FR"/>
              <a:pPr>
                <a:defRPr/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038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46150" y="742950"/>
            <a:ext cx="4953000" cy="3714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553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  <p:sp>
        <p:nvSpPr>
          <p:cNvPr id="6553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0B9EB25A-46AC-B047-B0A4-9BE59EF9B871}" type="slidenum">
              <a:rPr lang="fr-FR" altLang="fr-FR" sz="1400">
                <a:latin typeface="Calibri" charset="0"/>
              </a:rPr>
              <a:pPr eaLnBrk="1" hangingPunct="1"/>
              <a:t>50</a:t>
            </a:fld>
            <a:endParaRPr lang="fr-FR" altLang="fr-FR" sz="14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54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rPr>
              <a:t>Methylated C residues spontaneously deaminate to form T residues over time; hence CpG dinucleotides steadily deaminate to TpG dinucleotides, which is evidenced by the under-representation of CpG dinucleotides in the human genome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811624-DBEA-D74A-B499-35417D2B0498}" type="slidenum">
              <a:rPr lang="fr-FR"/>
              <a:pPr>
                <a:defRPr/>
              </a:pPr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07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081E1F-37B6-8142-93B3-C557582D2D2C}" type="slidenum">
              <a:rPr lang="fr-FR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27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60E90-77D2-E141-8C04-6295E8457228}" type="slidenum">
              <a:rPr lang="fr-FR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0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C4765-D777-4548-A1A7-F9EC4C289859}" type="slidenum">
              <a:rPr lang="fr-FR" altLang="fr-FR"/>
              <a:pPr/>
              <a:t>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56374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DFAB6-60F0-E34A-89C3-EB775CEC9833}" type="slidenum">
              <a:rPr lang="fr-FR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8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190A945-7BBB-CF42-AEEF-704570082306}" type="slidenum">
              <a:rPr lang="fr-FR" sz="1200">
                <a:latin typeface="Calibri" charset="0"/>
              </a:rPr>
              <a:pPr eaLnBrk="1" hangingPunct="1"/>
              <a:t>14</a:t>
            </a:fld>
            <a:endParaRPr lang="fr-FR" sz="1200">
              <a:latin typeface="Calibri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>
                <a:solidFill>
                  <a:srgbClr val="000000"/>
                </a:solidFill>
                <a:latin typeface="Calibri" charset="0"/>
              </a:rPr>
              <a:t>The Philadelphia chromosome was first discovered and described in 1960 by Peter Nowell from University of Pennsylvania School of Medicine[9] and David Hungerford from the Fox Chase Cancer Center's[10] Institute for Cancer Research and was therefore named after the city in which both facilities are located.</a:t>
            </a:r>
          </a:p>
          <a:p>
            <a:pPr eaLnBrk="1" hangingPunct="1"/>
            <a:r>
              <a:rPr lang="fr-FR">
                <a:solidFill>
                  <a:srgbClr val="000000"/>
                </a:solidFill>
                <a:latin typeface="Calibri" charset="0"/>
              </a:rPr>
              <a:t>Provoque</a:t>
            </a:r>
            <a:r>
              <a:rPr lang="fr-FR" baseline="0">
                <a:solidFill>
                  <a:srgbClr val="000000"/>
                </a:solidFill>
                <a:latin typeface="Calibri" charset="0"/>
              </a:rPr>
              <a:t> f</a:t>
            </a:r>
            <a:r>
              <a:rPr lang="fr-FR">
                <a:solidFill>
                  <a:srgbClr val="000000"/>
                </a:solidFill>
                <a:latin typeface="Calibri" charset="0"/>
              </a:rPr>
              <a:t>usion bcr-abl. Active cycle cellulaire de maniere constitutive.</a:t>
            </a:r>
            <a:r>
              <a:rPr lang="fr-FR" baseline="0">
                <a:solidFill>
                  <a:srgbClr val="000000"/>
                </a:solidFill>
                <a:latin typeface="Calibri" charset="0"/>
              </a:rPr>
              <a:t> Développement du Glivec dans les années 90. </a:t>
            </a:r>
            <a:endParaRPr lang="fr-FR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43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190A945-7BBB-CF42-AEEF-704570082306}" type="slidenum">
              <a:rPr lang="fr-FR" sz="1200">
                <a:latin typeface="Calibri" charset="0"/>
              </a:rPr>
              <a:pPr eaLnBrk="1" hangingPunct="1"/>
              <a:t>16</a:t>
            </a:fld>
            <a:endParaRPr lang="fr-FR" sz="1200">
              <a:latin typeface="Calibri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>
                <a:solidFill>
                  <a:srgbClr val="000000"/>
                </a:solidFill>
                <a:latin typeface="Calibri" charset="0"/>
              </a:rPr>
              <a:t>The Philadelphia chromosome was first discovered and described in 1960 by Peter Nowell from University of Pennsylvania School of Medicine[9] and David Hungerford from the Fox Chase Cancer Center's[10] Institute for Cancer Research and was therefore named after the city in which both facilities are located.</a:t>
            </a:r>
          </a:p>
          <a:p>
            <a:pPr eaLnBrk="1" hangingPunct="1"/>
            <a:r>
              <a:rPr lang="fr-FR">
                <a:solidFill>
                  <a:srgbClr val="000000"/>
                </a:solidFill>
                <a:latin typeface="Calibri" charset="0"/>
              </a:rPr>
              <a:t>Provoque</a:t>
            </a:r>
            <a:r>
              <a:rPr lang="fr-FR" baseline="0">
                <a:solidFill>
                  <a:srgbClr val="000000"/>
                </a:solidFill>
                <a:latin typeface="Calibri" charset="0"/>
              </a:rPr>
              <a:t> f</a:t>
            </a:r>
            <a:r>
              <a:rPr lang="fr-FR">
                <a:solidFill>
                  <a:srgbClr val="000000"/>
                </a:solidFill>
                <a:latin typeface="Calibri" charset="0"/>
              </a:rPr>
              <a:t>usion bcr-abl. Active cycle cellulaire de maniere constitutive.</a:t>
            </a:r>
            <a:r>
              <a:rPr lang="fr-FR" baseline="0">
                <a:solidFill>
                  <a:srgbClr val="000000"/>
                </a:solidFill>
                <a:latin typeface="Calibri" charset="0"/>
              </a:rPr>
              <a:t> Développement du Glivec dans les années 90. </a:t>
            </a:r>
            <a:endParaRPr lang="fr-FR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62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DFAB6-60F0-E34A-89C3-EB775CEC9833}" type="slidenum">
              <a:rPr lang="fr-FR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74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fr-FR">
                <a:latin typeface="Calibri" charset="0"/>
              </a:rPr>
              <a:t>To put it simple: flurescently labelled terminator nucleotides. </a:t>
            </a:r>
          </a:p>
        </p:txBody>
      </p:sp>
      <p:sp>
        <p:nvSpPr>
          <p:cNvPr id="2355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3821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87572BC-3FD9-584E-A3DA-E97846ED7D4C}" type="slidenum">
              <a:rPr lang="fr-FR" sz="1400">
                <a:latin typeface="Calibri" charset="0"/>
              </a:rPr>
              <a:pPr eaLnBrk="1" hangingPunct="1"/>
              <a:t>25</a:t>
            </a:fld>
            <a:endParaRPr lang="fr-FR" sz="14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2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97CF5-00EE-F34C-AA72-1FF74DA37C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08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54006-05A5-B440-901C-DA78535726C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41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98918-257B-F045-A56F-BBC68C17F15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72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r-FR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647CD-8E95-194F-B7CF-EA46C826438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75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8BA4C-03E9-0B4A-A516-5C35CECBCE7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71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334908-47B5-A545-9DBB-24841B21C03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91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B49AE-73D5-1F41-AEF2-FEA276333E8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24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E54EC-DEB7-5B41-8C1F-67900E2DA53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12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D4253-344A-754E-A525-FDE2A2E1AE7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07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F7AB5-4638-0842-BD90-CF6F69219E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16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E0D89-C411-7E4A-A5C1-1F9CEE7E132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58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EE476-044B-1E44-AB1B-9D44F029E5E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77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1DF9BB7-E33A-654D-9A17-AA384506D50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entury Gothic" panose="020B0502020202020204" pitchFamily="34" charset="0"/>
          <a:ea typeface="ＭＳ Ｐゴシック" charset="0"/>
          <a:cs typeface="Century Gothic" panose="020B0502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entury Gothic" panose="020B0502020202020204" pitchFamily="34" charset="0"/>
          <a:ea typeface="ＭＳ Ｐゴシック" charset="0"/>
          <a:cs typeface="Century Gothic" panose="020B0502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entury Gothic" panose="020B0502020202020204" pitchFamily="34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entury Gothic" panose="020B0502020202020204" pitchFamily="34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entury Gothic" panose="020B0502020202020204" pitchFamily="34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entury Gothic" panose="020B0502020202020204" pitchFamily="34" charset="0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1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0264" y="1806741"/>
            <a:ext cx="8458200" cy="2990410"/>
          </a:xfrm>
        </p:spPr>
        <p:txBody>
          <a:bodyPr/>
          <a:lstStyle/>
          <a:p>
            <a:r>
              <a:rPr lang="fr-FR" sz="3600"/>
              <a:t>Bienvenue au module #11</a:t>
            </a:r>
            <a:br>
              <a:rPr lang="fr-FR" sz="3600"/>
            </a:br>
            <a:br>
              <a:rPr lang="fr-FR" sz="3600"/>
            </a:br>
            <a:r>
              <a:rPr lang="fr-FR" sz="3600" b="1"/>
              <a:t>Cancer et génomique: </a:t>
            </a:r>
            <a:br>
              <a:rPr lang="fr-FR" sz="3600" b="1"/>
            </a:br>
            <a:r>
              <a:rPr lang="fr-FR" sz="3600" b="1"/>
              <a:t>des big data aux modèles prédictifs</a:t>
            </a:r>
            <a:endParaRPr lang="fr-FR" sz="360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9450" y="5516563"/>
            <a:ext cx="193516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47A143-EE8D-6B4E-8EF5-0FF2E2D392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61" y="5819447"/>
            <a:ext cx="2768361" cy="61978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3F2DF71-7DF4-5988-C6D1-A4B427045505}"/>
              </a:ext>
            </a:extLst>
          </p:cNvPr>
          <p:cNvSpPr txBox="1"/>
          <p:nvPr/>
        </p:nvSpPr>
        <p:spPr>
          <a:xfrm>
            <a:off x="774787" y="4720211"/>
            <a:ext cx="7594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https://github.com/gustaveroussy/ifsbm-bigdata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42F2230-556D-03E9-1C42-4765B41448B7}"/>
              </a:ext>
            </a:extLst>
          </p:cNvPr>
          <p:cNvSpPr txBox="1"/>
          <p:nvPr/>
        </p:nvSpPr>
        <p:spPr>
          <a:xfrm>
            <a:off x="6089580" y="6181273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2025.1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B9CA046-A8AA-EBA7-6C46-8B4EC478B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25" y="115886"/>
            <a:ext cx="1935163" cy="189335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7A73B2-9F85-1EFA-FD12-E0680D0E0345}"/>
              </a:ext>
            </a:extLst>
          </p:cNvPr>
          <p:cNvSpPr txBox="1"/>
          <p:nvPr/>
        </p:nvSpPr>
        <p:spPr>
          <a:xfrm>
            <a:off x="5451912" y="862507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Diapos Lundi:</a:t>
            </a:r>
          </a:p>
        </p:txBody>
      </p:sp>
    </p:spTree>
    <p:extLst>
      <p:ext uri="{BB962C8B-B14F-4D97-AF65-F5344CB8AC3E}">
        <p14:creationId xmlns:p14="http://schemas.microsoft.com/office/powerpoint/2010/main" val="344848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A60465-1A2D-A347-8DF6-D99F150E6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17505"/>
            <a:ext cx="8928992" cy="1143000"/>
          </a:xfrm>
        </p:spPr>
        <p:txBody>
          <a:bodyPr/>
          <a:lstStyle/>
          <a:p>
            <a:r>
              <a:rPr lang="fr-FR" sz="4000"/>
              <a:t>Clonal evolution of cancer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B3678D-5BBC-1443-B6A9-FCE6508F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913"/>
            <a:ext cx="9144000" cy="258417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24CF0C3-3C28-AD47-B6F7-071053772F13}"/>
              </a:ext>
            </a:extLst>
          </p:cNvPr>
          <p:cNvSpPr txBox="1"/>
          <p:nvPr/>
        </p:nvSpPr>
        <p:spPr>
          <a:xfrm>
            <a:off x="4533462" y="5219908"/>
            <a:ext cx="414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Ferrando &amp; Lopez-Otin, Nature Med. 2017</a:t>
            </a:r>
          </a:p>
        </p:txBody>
      </p:sp>
    </p:spTree>
    <p:extLst>
      <p:ext uri="{BB962C8B-B14F-4D97-AF65-F5344CB8AC3E}">
        <p14:creationId xmlns:p14="http://schemas.microsoft.com/office/powerpoint/2010/main" val="9944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0856D-159C-B84C-B7CF-E77594A4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22" y="188640"/>
            <a:ext cx="8538573" cy="1143000"/>
          </a:xfrm>
        </p:spPr>
        <p:txBody>
          <a:bodyPr/>
          <a:lstStyle/>
          <a:p>
            <a:r>
              <a:rPr lang="fr-FR"/>
              <a:t>What is different in </a:t>
            </a:r>
            <a:br>
              <a:rPr lang="fr-FR"/>
            </a:br>
            <a:r>
              <a:rPr lang="fr-FR"/>
              <a:t>a cancer cell?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F8FCBF2-5328-002F-4200-BB4D47328F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00808"/>
            <a:ext cx="5400599" cy="505134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246D054-7F4C-F45C-2BC7-86D0D9A4C546}"/>
              </a:ext>
            </a:extLst>
          </p:cNvPr>
          <p:cNvSpPr txBox="1"/>
          <p:nvPr/>
        </p:nvSpPr>
        <p:spPr>
          <a:xfrm>
            <a:off x="5932717" y="6300028"/>
            <a:ext cx="278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Hanahan &amp; Weinberg, 2015</a:t>
            </a:r>
          </a:p>
        </p:txBody>
      </p:sp>
    </p:spTree>
    <p:extLst>
      <p:ext uri="{BB962C8B-B14F-4D97-AF65-F5344CB8AC3E}">
        <p14:creationId xmlns:p14="http://schemas.microsoft.com/office/powerpoint/2010/main" val="321018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92C34-9F48-DF47-AF37-C6CD9C2D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739" y="565836"/>
            <a:ext cx="7174523" cy="1400847"/>
          </a:xfrm>
        </p:spPr>
        <p:txBody>
          <a:bodyPr/>
          <a:lstStyle/>
          <a:p>
            <a:r>
              <a:rPr lang="fr-FR"/>
              <a:t>Current Chemotherapies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EA86EC-6518-F242-AD32-6C493407C692}"/>
              </a:ext>
            </a:extLst>
          </p:cNvPr>
          <p:cNvSpPr txBox="1"/>
          <p:nvPr/>
        </p:nvSpPr>
        <p:spPr>
          <a:xfrm>
            <a:off x="789930" y="2276872"/>
            <a:ext cx="7375990" cy="168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Taxanes: block cell division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Alkylating agents (platin salts): kill dividing cells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Tamoxifene : block hormonal activation</a:t>
            </a:r>
          </a:p>
          <a:p>
            <a:endParaRPr lang="fr-FR" sz="2585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A6A27F-AA05-8164-7E57-A9A42EA19E7E}"/>
              </a:ext>
            </a:extLst>
          </p:cNvPr>
          <p:cNvSpPr txBox="1"/>
          <p:nvPr/>
        </p:nvSpPr>
        <p:spPr>
          <a:xfrm>
            <a:off x="1619672" y="4365104"/>
            <a:ext cx="5369483" cy="887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585" u="sng">
                <a:latin typeface="Calibri" panose="020F0502020204030204" pitchFamily="34" charset="0"/>
                <a:cs typeface="Calibri" panose="020F0502020204030204" pitchFamily="34" charset="0"/>
              </a:rPr>
              <a:t>= systemic treatments</a:t>
            </a:r>
          </a:p>
          <a:p>
            <a:pPr algn="ctr"/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Target activities shared by normal cells</a:t>
            </a:r>
          </a:p>
        </p:txBody>
      </p:sp>
    </p:spTree>
    <p:extLst>
      <p:ext uri="{BB962C8B-B14F-4D97-AF65-F5344CB8AC3E}">
        <p14:creationId xmlns:p14="http://schemas.microsoft.com/office/powerpoint/2010/main" val="317784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3B92F-9EAB-7241-9EB8-AB00DB18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Precision therapies</a:t>
            </a:r>
          </a:p>
        </p:txBody>
      </p:sp>
    </p:spTree>
    <p:extLst>
      <p:ext uri="{BB962C8B-B14F-4D97-AF65-F5344CB8AC3E}">
        <p14:creationId xmlns:p14="http://schemas.microsoft.com/office/powerpoint/2010/main" val="296689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ZoneTexte 1"/>
          <p:cNvSpPr txBox="1">
            <a:spLocks noChangeArrowheads="1"/>
          </p:cNvSpPr>
          <p:nvPr/>
        </p:nvSpPr>
        <p:spPr bwMode="auto">
          <a:xfrm>
            <a:off x="-105641" y="792333"/>
            <a:ext cx="92471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>
                <a:latin typeface="Century Gothic" panose="020B0502020202020204" pitchFamily="34" charset="0"/>
                <a:cs typeface="Calibri" charset="0"/>
              </a:rPr>
              <a:t>Translocation entre le chromosome 9 et le chromosome 22</a:t>
            </a:r>
          </a:p>
          <a:p>
            <a:pPr algn="ctr" eaLnBrk="1" hangingPunct="1"/>
            <a:r>
              <a:rPr lang="fr-FR">
                <a:latin typeface="Century Gothic" panose="020B0502020202020204" pitchFamily="34" charset="0"/>
                <a:cs typeface="Calibri" charset="0"/>
              </a:rPr>
              <a:t>dans la leucémie myéloïde chronique (LMC)</a:t>
            </a:r>
          </a:p>
        </p:txBody>
      </p:sp>
      <p:sp>
        <p:nvSpPr>
          <p:cNvPr id="62468" name="Titre 1"/>
          <p:cNvSpPr>
            <a:spLocks noGrp="1"/>
          </p:cNvSpPr>
          <p:nvPr>
            <p:ph type="title"/>
          </p:nvPr>
        </p:nvSpPr>
        <p:spPr>
          <a:xfrm>
            <a:off x="-324544" y="-90264"/>
            <a:ext cx="9659416" cy="1143000"/>
          </a:xfrm>
        </p:spPr>
        <p:txBody>
          <a:bodyPr/>
          <a:lstStyle/>
          <a:p>
            <a:r>
              <a:rPr lang="fr-FR" sz="4000"/>
              <a:t>Le « chromosome de Philadelphie »</a:t>
            </a:r>
          </a:p>
        </p:txBody>
      </p:sp>
      <p:pic>
        <p:nvPicPr>
          <p:cNvPr id="2" name="Image 1" descr="Sans titr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8722" y="2276872"/>
            <a:ext cx="4966556" cy="36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59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9983F-5CC3-9A4C-BFA8-CC66F6C5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6672"/>
            <a:ext cx="7772400" cy="1143000"/>
          </a:xfrm>
        </p:spPr>
        <p:txBody>
          <a:bodyPr/>
          <a:lstStyle/>
          <a:p>
            <a:r>
              <a:rPr lang="fr-FR" sz="3200"/>
              <a:t>Rappel: structure d'un gène eucaryote (animaux, plantes, levures)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5CD797C-A6C7-F84B-977C-983C6E3E3C51}"/>
              </a:ext>
            </a:extLst>
          </p:cNvPr>
          <p:cNvCxnSpPr>
            <a:cxnSpLocks/>
          </p:cNvCxnSpPr>
          <p:nvPr/>
        </p:nvCxnSpPr>
        <p:spPr>
          <a:xfrm>
            <a:off x="827584" y="3427624"/>
            <a:ext cx="7056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88377D0-3140-F340-93A9-3AD09A2CABA3}"/>
              </a:ext>
            </a:extLst>
          </p:cNvPr>
          <p:cNvSpPr/>
          <p:nvPr/>
        </p:nvSpPr>
        <p:spPr>
          <a:xfrm>
            <a:off x="2373807" y="3284984"/>
            <a:ext cx="756151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9B719-402F-524E-94CD-2129AAE5424C}"/>
              </a:ext>
            </a:extLst>
          </p:cNvPr>
          <p:cNvSpPr/>
          <p:nvPr/>
        </p:nvSpPr>
        <p:spPr>
          <a:xfrm>
            <a:off x="3891752" y="3284968"/>
            <a:ext cx="340206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EC08E-86A6-F841-AFC3-B8865B4E95A8}"/>
              </a:ext>
            </a:extLst>
          </p:cNvPr>
          <p:cNvSpPr/>
          <p:nvPr/>
        </p:nvSpPr>
        <p:spPr>
          <a:xfrm>
            <a:off x="5048805" y="3284968"/>
            <a:ext cx="340206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CF9875-C358-1D47-A502-E38B19CFFB98}"/>
              </a:ext>
            </a:extLst>
          </p:cNvPr>
          <p:cNvSpPr/>
          <p:nvPr/>
        </p:nvSpPr>
        <p:spPr>
          <a:xfrm>
            <a:off x="6012160" y="3284984"/>
            <a:ext cx="759911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CDFE80-2D38-5D4E-9959-B04D95FD0D5A}"/>
              </a:ext>
            </a:extLst>
          </p:cNvPr>
          <p:cNvSpPr/>
          <p:nvPr/>
        </p:nvSpPr>
        <p:spPr>
          <a:xfrm>
            <a:off x="2795317" y="3284968"/>
            <a:ext cx="340206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8B7EF7-DB52-4F40-B75A-B352C5175D82}"/>
              </a:ext>
            </a:extLst>
          </p:cNvPr>
          <p:cNvSpPr/>
          <p:nvPr/>
        </p:nvSpPr>
        <p:spPr>
          <a:xfrm>
            <a:off x="6010355" y="3284968"/>
            <a:ext cx="340206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ABDE6A-CFCF-5F45-905C-DA56093FB20A}"/>
              </a:ext>
            </a:extLst>
          </p:cNvPr>
          <p:cNvSpPr/>
          <p:nvPr/>
        </p:nvSpPr>
        <p:spPr>
          <a:xfrm>
            <a:off x="3553799" y="4280425"/>
            <a:ext cx="534350" cy="2287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754C9-C189-694D-8984-A07A0412109E}"/>
              </a:ext>
            </a:extLst>
          </p:cNvPr>
          <p:cNvSpPr/>
          <p:nvPr/>
        </p:nvSpPr>
        <p:spPr>
          <a:xfrm>
            <a:off x="4111395" y="4280409"/>
            <a:ext cx="340206" cy="228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36F6BF-A1C4-884A-B61E-4D8EB2D0F614}"/>
              </a:ext>
            </a:extLst>
          </p:cNvPr>
          <p:cNvSpPr/>
          <p:nvPr/>
        </p:nvSpPr>
        <p:spPr>
          <a:xfrm>
            <a:off x="4463588" y="4280409"/>
            <a:ext cx="340206" cy="228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CAFBA9-4EF1-DC45-AEEB-FAB16798AD9F}"/>
              </a:ext>
            </a:extLst>
          </p:cNvPr>
          <p:cNvSpPr/>
          <p:nvPr/>
        </p:nvSpPr>
        <p:spPr>
          <a:xfrm>
            <a:off x="4820201" y="4280425"/>
            <a:ext cx="759911" cy="2287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5253FB-708D-5748-AA97-3A692D1761A0}"/>
              </a:ext>
            </a:extLst>
          </p:cNvPr>
          <p:cNvSpPr/>
          <p:nvPr/>
        </p:nvSpPr>
        <p:spPr>
          <a:xfrm>
            <a:off x="3753508" y="4280409"/>
            <a:ext cx="340206" cy="228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457449-B99B-304A-937C-FC723BFC498D}"/>
              </a:ext>
            </a:extLst>
          </p:cNvPr>
          <p:cNvSpPr/>
          <p:nvPr/>
        </p:nvSpPr>
        <p:spPr>
          <a:xfrm>
            <a:off x="4818396" y="4280409"/>
            <a:ext cx="340206" cy="228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9D5FA0-E563-684A-88BE-232BF50BF216}"/>
              </a:ext>
            </a:extLst>
          </p:cNvPr>
          <p:cNvSpPr txBox="1"/>
          <p:nvPr/>
        </p:nvSpPr>
        <p:spPr>
          <a:xfrm>
            <a:off x="603683" y="3049346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6370917-912F-EA46-8383-993F6A0B8D13}"/>
              </a:ext>
            </a:extLst>
          </p:cNvPr>
          <p:cNvSpPr txBox="1"/>
          <p:nvPr/>
        </p:nvSpPr>
        <p:spPr>
          <a:xfrm>
            <a:off x="2465555" y="4212011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mRNA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E655DB0-A769-2640-92FD-9964AA7E0A38}"/>
              </a:ext>
            </a:extLst>
          </p:cNvPr>
          <p:cNvSpPr txBox="1"/>
          <p:nvPr/>
        </p:nvSpPr>
        <p:spPr>
          <a:xfrm rot="18792024">
            <a:off x="3231476" y="2961657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400">
                <a:latin typeface="Calibri" panose="020F0502020204030204" pitchFamily="34" charset="0"/>
                <a:cs typeface="Calibri" panose="020F0502020204030204" pitchFamily="34" charset="0"/>
              </a:rPr>
              <a:t>intron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0E04947-D3F6-3C4E-8BAB-DEF135687B67}"/>
              </a:ext>
            </a:extLst>
          </p:cNvPr>
          <p:cNvSpPr txBox="1"/>
          <p:nvPr/>
        </p:nvSpPr>
        <p:spPr>
          <a:xfrm rot="18792024">
            <a:off x="3893504" y="289078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400">
                <a:latin typeface="Calibri" panose="020F0502020204030204" pitchFamily="34" charset="0"/>
                <a:cs typeface="Calibri" panose="020F0502020204030204" pitchFamily="34" charset="0"/>
              </a:rPr>
              <a:t>exon</a:t>
            </a:r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71665975-BE7F-F44B-8FE0-46E3546C58A5}"/>
              </a:ext>
            </a:extLst>
          </p:cNvPr>
          <p:cNvSpPr/>
          <p:nvPr/>
        </p:nvSpPr>
        <p:spPr>
          <a:xfrm>
            <a:off x="4192232" y="5011022"/>
            <a:ext cx="884005" cy="866250"/>
          </a:xfrm>
          <a:custGeom>
            <a:avLst/>
            <a:gdLst>
              <a:gd name="connsiteX0" fmla="*/ 195688 w 935431"/>
              <a:gd name="connsiteY0" fmla="*/ 174074 h 926095"/>
              <a:gd name="connsiteX1" fmla="*/ 296272 w 935431"/>
              <a:gd name="connsiteY1" fmla="*/ 484970 h 926095"/>
              <a:gd name="connsiteX2" fmla="*/ 561448 w 935431"/>
              <a:gd name="connsiteY2" fmla="*/ 210650 h 926095"/>
              <a:gd name="connsiteX3" fmla="*/ 396856 w 935431"/>
              <a:gd name="connsiteY3" fmla="*/ 219794 h 926095"/>
              <a:gd name="connsiteX4" fmla="*/ 552304 w 935431"/>
              <a:gd name="connsiteY4" fmla="*/ 402674 h 926095"/>
              <a:gd name="connsiteX5" fmla="*/ 369424 w 935431"/>
              <a:gd name="connsiteY5" fmla="*/ 494114 h 926095"/>
              <a:gd name="connsiteX6" fmla="*/ 579736 w 935431"/>
              <a:gd name="connsiteY6" fmla="*/ 640418 h 926095"/>
              <a:gd name="connsiteX7" fmla="*/ 415144 w 935431"/>
              <a:gd name="connsiteY7" fmla="*/ 686138 h 926095"/>
              <a:gd name="connsiteX8" fmla="*/ 552304 w 935431"/>
              <a:gd name="connsiteY8" fmla="*/ 832442 h 926095"/>
              <a:gd name="connsiteX9" fmla="*/ 488296 w 935431"/>
              <a:gd name="connsiteY9" fmla="*/ 923882 h 926095"/>
              <a:gd name="connsiteX10" fmla="*/ 369424 w 935431"/>
              <a:gd name="connsiteY10" fmla="*/ 741002 h 926095"/>
              <a:gd name="connsiteX11" fmla="*/ 780904 w 935431"/>
              <a:gd name="connsiteY11" fmla="*/ 686138 h 926095"/>
              <a:gd name="connsiteX12" fmla="*/ 588880 w 935431"/>
              <a:gd name="connsiteY12" fmla="*/ 512402 h 926095"/>
              <a:gd name="connsiteX13" fmla="*/ 762616 w 935431"/>
              <a:gd name="connsiteY13" fmla="*/ 402674 h 926095"/>
              <a:gd name="connsiteX14" fmla="*/ 598024 w 935431"/>
              <a:gd name="connsiteY14" fmla="*/ 302090 h 926095"/>
              <a:gd name="connsiteX15" fmla="*/ 716896 w 935431"/>
              <a:gd name="connsiteY15" fmla="*/ 146642 h 926095"/>
              <a:gd name="connsiteX16" fmla="*/ 515728 w 935431"/>
              <a:gd name="connsiteY16" fmla="*/ 338 h 926095"/>
              <a:gd name="connsiteX17" fmla="*/ 433432 w 935431"/>
              <a:gd name="connsiteY17" fmla="*/ 110066 h 926095"/>
              <a:gd name="connsiteX18" fmla="*/ 323704 w 935431"/>
              <a:gd name="connsiteY18" fmla="*/ 228938 h 926095"/>
              <a:gd name="connsiteX19" fmla="*/ 323704 w 935431"/>
              <a:gd name="connsiteY19" fmla="*/ 338666 h 926095"/>
              <a:gd name="connsiteX20" fmla="*/ 460864 w 935431"/>
              <a:gd name="connsiteY20" fmla="*/ 338666 h 926095"/>
              <a:gd name="connsiteX21" fmla="*/ 223120 w 935431"/>
              <a:gd name="connsiteY21" fmla="*/ 411818 h 926095"/>
              <a:gd name="connsiteX22" fmla="*/ 396856 w 935431"/>
              <a:gd name="connsiteY22" fmla="*/ 548978 h 926095"/>
              <a:gd name="connsiteX23" fmla="*/ 149968 w 935431"/>
              <a:gd name="connsiteY23" fmla="*/ 567266 h 926095"/>
              <a:gd name="connsiteX24" fmla="*/ 433432 w 935431"/>
              <a:gd name="connsiteY24" fmla="*/ 658706 h 926095"/>
              <a:gd name="connsiteX25" fmla="*/ 159112 w 935431"/>
              <a:gd name="connsiteY25" fmla="*/ 741002 h 926095"/>
              <a:gd name="connsiteX26" fmla="*/ 58528 w 935431"/>
              <a:gd name="connsiteY26" fmla="*/ 585554 h 926095"/>
              <a:gd name="connsiteX27" fmla="*/ 232264 w 935431"/>
              <a:gd name="connsiteY27" fmla="*/ 466682 h 926095"/>
              <a:gd name="connsiteX28" fmla="*/ 223120 w 935431"/>
              <a:gd name="connsiteY28" fmla="*/ 484970 h 926095"/>
              <a:gd name="connsiteX29" fmla="*/ 12808 w 935431"/>
              <a:gd name="connsiteY29" fmla="*/ 283802 h 926095"/>
              <a:gd name="connsiteX30" fmla="*/ 104248 w 935431"/>
              <a:gd name="connsiteY30" fmla="*/ 155786 h 926095"/>
              <a:gd name="connsiteX31" fmla="*/ 323704 w 935431"/>
              <a:gd name="connsiteY31" fmla="*/ 329522 h 926095"/>
              <a:gd name="connsiteX32" fmla="*/ 314560 w 935431"/>
              <a:gd name="connsiteY32" fmla="*/ 91778 h 926095"/>
              <a:gd name="connsiteX33" fmla="*/ 149968 w 935431"/>
              <a:gd name="connsiteY33" fmla="*/ 36914 h 926095"/>
              <a:gd name="connsiteX34" fmla="*/ 113392 w 935431"/>
              <a:gd name="connsiteY34" fmla="*/ 192362 h 926095"/>
              <a:gd name="connsiteX35" fmla="*/ 159112 w 935431"/>
              <a:gd name="connsiteY35" fmla="*/ 430106 h 926095"/>
              <a:gd name="connsiteX36" fmla="*/ 21952 w 935431"/>
              <a:gd name="connsiteY36" fmla="*/ 439250 h 926095"/>
              <a:gd name="connsiteX37" fmla="*/ 21952 w 935431"/>
              <a:gd name="connsiteY37" fmla="*/ 713570 h 926095"/>
              <a:gd name="connsiteX38" fmla="*/ 232264 w 935431"/>
              <a:gd name="connsiteY38" fmla="*/ 823298 h 926095"/>
              <a:gd name="connsiteX39" fmla="*/ 186544 w 935431"/>
              <a:gd name="connsiteY39" fmla="*/ 649562 h 926095"/>
              <a:gd name="connsiteX40" fmla="*/ 908920 w 935431"/>
              <a:gd name="connsiteY40" fmla="*/ 475826 h 926095"/>
              <a:gd name="connsiteX41" fmla="*/ 790048 w 935431"/>
              <a:gd name="connsiteY41" fmla="*/ 311234 h 926095"/>
              <a:gd name="connsiteX42" fmla="*/ 899776 w 935431"/>
              <a:gd name="connsiteY42" fmla="*/ 137498 h 92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35431" h="926095">
                <a:moveTo>
                  <a:pt x="195688" y="174074"/>
                </a:moveTo>
                <a:cubicBezTo>
                  <a:pt x="215500" y="326474"/>
                  <a:pt x="235312" y="478874"/>
                  <a:pt x="296272" y="484970"/>
                </a:cubicBezTo>
                <a:cubicBezTo>
                  <a:pt x="357232" y="491066"/>
                  <a:pt x="544684" y="254846"/>
                  <a:pt x="561448" y="210650"/>
                </a:cubicBezTo>
                <a:cubicBezTo>
                  <a:pt x="578212" y="166454"/>
                  <a:pt x="398380" y="187790"/>
                  <a:pt x="396856" y="219794"/>
                </a:cubicBezTo>
                <a:cubicBezTo>
                  <a:pt x="395332" y="251798"/>
                  <a:pt x="556876" y="356954"/>
                  <a:pt x="552304" y="402674"/>
                </a:cubicBezTo>
                <a:cubicBezTo>
                  <a:pt x="547732" y="448394"/>
                  <a:pt x="364852" y="454490"/>
                  <a:pt x="369424" y="494114"/>
                </a:cubicBezTo>
                <a:cubicBezTo>
                  <a:pt x="373996" y="533738"/>
                  <a:pt x="572116" y="608414"/>
                  <a:pt x="579736" y="640418"/>
                </a:cubicBezTo>
                <a:cubicBezTo>
                  <a:pt x="587356" y="672422"/>
                  <a:pt x="419716" y="654134"/>
                  <a:pt x="415144" y="686138"/>
                </a:cubicBezTo>
                <a:cubicBezTo>
                  <a:pt x="410572" y="718142"/>
                  <a:pt x="540112" y="792818"/>
                  <a:pt x="552304" y="832442"/>
                </a:cubicBezTo>
                <a:cubicBezTo>
                  <a:pt x="564496" y="872066"/>
                  <a:pt x="518776" y="939122"/>
                  <a:pt x="488296" y="923882"/>
                </a:cubicBezTo>
                <a:cubicBezTo>
                  <a:pt x="457816" y="908642"/>
                  <a:pt x="320656" y="780626"/>
                  <a:pt x="369424" y="741002"/>
                </a:cubicBezTo>
                <a:cubicBezTo>
                  <a:pt x="418192" y="701378"/>
                  <a:pt x="744328" y="724238"/>
                  <a:pt x="780904" y="686138"/>
                </a:cubicBezTo>
                <a:cubicBezTo>
                  <a:pt x="817480" y="648038"/>
                  <a:pt x="591928" y="559646"/>
                  <a:pt x="588880" y="512402"/>
                </a:cubicBezTo>
                <a:cubicBezTo>
                  <a:pt x="585832" y="465158"/>
                  <a:pt x="761092" y="437726"/>
                  <a:pt x="762616" y="402674"/>
                </a:cubicBezTo>
                <a:cubicBezTo>
                  <a:pt x="764140" y="367622"/>
                  <a:pt x="605644" y="344762"/>
                  <a:pt x="598024" y="302090"/>
                </a:cubicBezTo>
                <a:cubicBezTo>
                  <a:pt x="590404" y="259418"/>
                  <a:pt x="730612" y="196934"/>
                  <a:pt x="716896" y="146642"/>
                </a:cubicBezTo>
                <a:cubicBezTo>
                  <a:pt x="703180" y="96350"/>
                  <a:pt x="562972" y="6434"/>
                  <a:pt x="515728" y="338"/>
                </a:cubicBezTo>
                <a:cubicBezTo>
                  <a:pt x="468484" y="-5758"/>
                  <a:pt x="465436" y="71966"/>
                  <a:pt x="433432" y="110066"/>
                </a:cubicBezTo>
                <a:cubicBezTo>
                  <a:pt x="401428" y="148166"/>
                  <a:pt x="341992" y="190838"/>
                  <a:pt x="323704" y="228938"/>
                </a:cubicBezTo>
                <a:cubicBezTo>
                  <a:pt x="305416" y="267038"/>
                  <a:pt x="300844" y="320378"/>
                  <a:pt x="323704" y="338666"/>
                </a:cubicBezTo>
                <a:cubicBezTo>
                  <a:pt x="346564" y="356954"/>
                  <a:pt x="477628" y="326474"/>
                  <a:pt x="460864" y="338666"/>
                </a:cubicBezTo>
                <a:cubicBezTo>
                  <a:pt x="444100" y="350858"/>
                  <a:pt x="233788" y="376766"/>
                  <a:pt x="223120" y="411818"/>
                </a:cubicBezTo>
                <a:cubicBezTo>
                  <a:pt x="212452" y="446870"/>
                  <a:pt x="409048" y="523070"/>
                  <a:pt x="396856" y="548978"/>
                </a:cubicBezTo>
                <a:cubicBezTo>
                  <a:pt x="384664" y="574886"/>
                  <a:pt x="143872" y="548978"/>
                  <a:pt x="149968" y="567266"/>
                </a:cubicBezTo>
                <a:cubicBezTo>
                  <a:pt x="156064" y="585554"/>
                  <a:pt x="431908" y="629750"/>
                  <a:pt x="433432" y="658706"/>
                </a:cubicBezTo>
                <a:cubicBezTo>
                  <a:pt x="434956" y="687662"/>
                  <a:pt x="221596" y="753194"/>
                  <a:pt x="159112" y="741002"/>
                </a:cubicBezTo>
                <a:cubicBezTo>
                  <a:pt x="96628" y="728810"/>
                  <a:pt x="46336" y="631274"/>
                  <a:pt x="58528" y="585554"/>
                </a:cubicBezTo>
                <a:cubicBezTo>
                  <a:pt x="70720" y="539834"/>
                  <a:pt x="204832" y="483446"/>
                  <a:pt x="232264" y="466682"/>
                </a:cubicBezTo>
                <a:cubicBezTo>
                  <a:pt x="259696" y="449918"/>
                  <a:pt x="259696" y="515450"/>
                  <a:pt x="223120" y="484970"/>
                </a:cubicBezTo>
                <a:cubicBezTo>
                  <a:pt x="186544" y="454490"/>
                  <a:pt x="32620" y="338666"/>
                  <a:pt x="12808" y="283802"/>
                </a:cubicBezTo>
                <a:cubicBezTo>
                  <a:pt x="-7004" y="228938"/>
                  <a:pt x="52432" y="148166"/>
                  <a:pt x="104248" y="155786"/>
                </a:cubicBezTo>
                <a:cubicBezTo>
                  <a:pt x="156064" y="163406"/>
                  <a:pt x="288652" y="340190"/>
                  <a:pt x="323704" y="329522"/>
                </a:cubicBezTo>
                <a:cubicBezTo>
                  <a:pt x="358756" y="318854"/>
                  <a:pt x="343516" y="140546"/>
                  <a:pt x="314560" y="91778"/>
                </a:cubicBezTo>
                <a:cubicBezTo>
                  <a:pt x="285604" y="43010"/>
                  <a:pt x="183496" y="20150"/>
                  <a:pt x="149968" y="36914"/>
                </a:cubicBezTo>
                <a:cubicBezTo>
                  <a:pt x="116440" y="53678"/>
                  <a:pt x="111868" y="126830"/>
                  <a:pt x="113392" y="192362"/>
                </a:cubicBezTo>
                <a:cubicBezTo>
                  <a:pt x="114916" y="257894"/>
                  <a:pt x="174352" y="388958"/>
                  <a:pt x="159112" y="430106"/>
                </a:cubicBezTo>
                <a:cubicBezTo>
                  <a:pt x="143872" y="471254"/>
                  <a:pt x="44812" y="392006"/>
                  <a:pt x="21952" y="439250"/>
                </a:cubicBezTo>
                <a:cubicBezTo>
                  <a:pt x="-908" y="486494"/>
                  <a:pt x="-13100" y="649562"/>
                  <a:pt x="21952" y="713570"/>
                </a:cubicBezTo>
                <a:cubicBezTo>
                  <a:pt x="57004" y="777578"/>
                  <a:pt x="204832" y="833966"/>
                  <a:pt x="232264" y="823298"/>
                </a:cubicBezTo>
                <a:cubicBezTo>
                  <a:pt x="259696" y="812630"/>
                  <a:pt x="73768" y="707474"/>
                  <a:pt x="186544" y="649562"/>
                </a:cubicBezTo>
                <a:cubicBezTo>
                  <a:pt x="299320" y="591650"/>
                  <a:pt x="808336" y="532214"/>
                  <a:pt x="908920" y="475826"/>
                </a:cubicBezTo>
                <a:cubicBezTo>
                  <a:pt x="1009504" y="419438"/>
                  <a:pt x="791572" y="367622"/>
                  <a:pt x="790048" y="311234"/>
                </a:cubicBezTo>
                <a:cubicBezTo>
                  <a:pt x="788524" y="254846"/>
                  <a:pt x="844150" y="196172"/>
                  <a:pt x="899776" y="137498"/>
                </a:cubicBezTo>
              </a:path>
            </a:pathLst>
          </a:custGeom>
          <a:noFill/>
          <a:ln w="5715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E758B8F-FA9E-C641-B175-7277D217E772}"/>
              </a:ext>
            </a:extLst>
          </p:cNvPr>
          <p:cNvSpPr txBox="1"/>
          <p:nvPr/>
        </p:nvSpPr>
        <p:spPr>
          <a:xfrm>
            <a:off x="2940107" y="5252896"/>
            <a:ext cx="94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protein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79AFC98-9483-D54E-8305-D0107800ED4D}"/>
              </a:ext>
            </a:extLst>
          </p:cNvPr>
          <p:cNvSpPr txBox="1"/>
          <p:nvPr/>
        </p:nvSpPr>
        <p:spPr>
          <a:xfrm rot="18792024">
            <a:off x="6164623" y="2528621"/>
            <a:ext cx="1634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400">
                <a:latin typeface="Calibri" panose="020F0502020204030204" pitchFamily="34" charset="0"/>
                <a:cs typeface="Calibri" panose="020F0502020204030204" pitchFamily="34" charset="0"/>
              </a:rPr>
              <a:t>Région non traduite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5A69858-4522-2343-881A-CB2FE2F6BCCA}"/>
              </a:ext>
            </a:extLst>
          </p:cNvPr>
          <p:cNvSpPr txBox="1"/>
          <p:nvPr/>
        </p:nvSpPr>
        <p:spPr>
          <a:xfrm rot="18792024">
            <a:off x="1507418" y="2834289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400">
                <a:latin typeface="Calibri" panose="020F0502020204030204" pitchFamily="34" charset="0"/>
                <a:cs typeface="Calibri" panose="020F0502020204030204" pitchFamily="34" charset="0"/>
              </a:rPr>
              <a:t>promoteur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9E64772-D746-9D48-B35A-D9EC83362312}"/>
              </a:ext>
            </a:extLst>
          </p:cNvPr>
          <p:cNvSpPr txBox="1"/>
          <p:nvPr/>
        </p:nvSpPr>
        <p:spPr>
          <a:xfrm rot="18792024">
            <a:off x="2201695" y="2501253"/>
            <a:ext cx="1634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400">
                <a:latin typeface="Calibri" panose="020F0502020204030204" pitchFamily="34" charset="0"/>
                <a:cs typeface="Calibri" panose="020F0502020204030204" pitchFamily="34" charset="0"/>
              </a:rPr>
              <a:t>Région non traduite</a:t>
            </a:r>
          </a:p>
        </p:txBody>
      </p:sp>
    </p:spTree>
    <p:extLst>
      <p:ext uri="{BB962C8B-B14F-4D97-AF65-F5344CB8AC3E}">
        <p14:creationId xmlns:p14="http://schemas.microsoft.com/office/powerpoint/2010/main" val="276304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ZoneTexte 2"/>
          <p:cNvSpPr txBox="1">
            <a:spLocks noChangeArrowheads="1"/>
          </p:cNvSpPr>
          <p:nvPr/>
        </p:nvSpPr>
        <p:spPr bwMode="auto">
          <a:xfrm>
            <a:off x="53975" y="116632"/>
            <a:ext cx="90360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800">
                <a:latin typeface="Calibri" charset="0"/>
              </a:rPr>
              <a:t>Conséquence de la translocation: un oncogène sur chromosome 9 fusionne avec un gène du chromosome 22 : la protéine de fusion BCR-ABL possède une activité tyrosine kinase qui active le cycle cellulaire de manière constitutive et provoque une </a:t>
            </a:r>
            <a:r>
              <a:rPr lang="fr-FR" sz="1800" u="sng">
                <a:latin typeface="Calibri" charset="0"/>
              </a:rPr>
              <a:t>leucémie myéloide chronique (LMC).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AF6DDE-893A-4542-A364-63939ADA435F}"/>
              </a:ext>
            </a:extLst>
          </p:cNvPr>
          <p:cNvSpPr txBox="1"/>
          <p:nvPr/>
        </p:nvSpPr>
        <p:spPr>
          <a:xfrm>
            <a:off x="4932040" y="4559318"/>
            <a:ext cx="2551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>
                <a:latin typeface="Calibri" panose="020F0502020204030204" pitchFamily="34" charset="0"/>
                <a:cs typeface="Calibri" panose="020F0502020204030204" pitchFamily="34" charset="0"/>
              </a:rPr>
              <a:t>Glivec</a:t>
            </a:r>
          </a:p>
          <a:p>
            <a:pPr algn="r"/>
            <a:r>
              <a:rPr lang="fr-FR" sz="2800">
                <a:latin typeface="Calibri" panose="020F0502020204030204" pitchFamily="34" charset="0"/>
                <a:cs typeface="Calibri" panose="020F0502020204030204" pitchFamily="34" charset="0"/>
              </a:rPr>
              <a:t>(inhibiteur de tyrosine kinase)</a:t>
            </a:r>
          </a:p>
        </p:txBody>
      </p:sp>
      <p:sp>
        <p:nvSpPr>
          <p:cNvPr id="7" name="Éclair 6">
            <a:extLst>
              <a:ext uri="{FF2B5EF4-FFF2-40B4-BE49-F238E27FC236}">
                <a16:creationId xmlns:a16="http://schemas.microsoft.com/office/drawing/2014/main" id="{00247789-6CFF-194A-987D-8446DCC5D976}"/>
              </a:ext>
            </a:extLst>
          </p:cNvPr>
          <p:cNvSpPr/>
          <p:nvPr/>
        </p:nvSpPr>
        <p:spPr>
          <a:xfrm rot="9691703">
            <a:off x="5913954" y="3917635"/>
            <a:ext cx="296792" cy="61038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72C10B4-C6B7-714C-ACA4-CD10AF23EF00}"/>
              </a:ext>
            </a:extLst>
          </p:cNvPr>
          <p:cNvCxnSpPr/>
          <p:nvPr/>
        </p:nvCxnSpPr>
        <p:spPr>
          <a:xfrm>
            <a:off x="4098157" y="350678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3B6EC78-AFA1-6C46-AD78-0024E61A878F}"/>
              </a:ext>
            </a:extLst>
          </p:cNvPr>
          <p:cNvSpPr txBox="1"/>
          <p:nvPr/>
        </p:nvSpPr>
        <p:spPr>
          <a:xfrm>
            <a:off x="4530205" y="1988840"/>
            <a:ext cx="193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Protéine de fusion BCR-ABL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C9389A8-89D3-2740-B0D3-8B1BA6FA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4" y="2786009"/>
            <a:ext cx="1006214" cy="1441555"/>
          </a:xfrm>
          <a:prstGeom prst="rect">
            <a:avLst/>
          </a:prstGeom>
        </p:spPr>
      </p:pic>
      <p:pic>
        <p:nvPicPr>
          <p:cNvPr id="1026" name="Picture 2" descr="Optimizing novoBreak on the Cancer Genomics Cloud - Seven ...">
            <a:extLst>
              <a:ext uri="{FF2B5EF4-FFF2-40B4-BE49-F238E27FC236}">
                <a16:creationId xmlns:a16="http://schemas.microsoft.com/office/drawing/2014/main" id="{2DEBF29B-93A7-BD4A-BA1A-CD622DB6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00" y="1772816"/>
            <a:ext cx="3469952" cy="38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0C921E0-5FA2-F278-F12F-EBCA9131CBC6}"/>
              </a:ext>
            </a:extLst>
          </p:cNvPr>
          <p:cNvSpPr txBox="1"/>
          <p:nvPr/>
        </p:nvSpPr>
        <p:spPr>
          <a:xfrm>
            <a:off x="2122902" y="3789040"/>
            <a:ext cx="237244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900">
                <a:latin typeface="Arial" panose="020B0604020202020204" pitchFamily="34" charset="0"/>
                <a:cs typeface="Arial" panose="020B0604020202020204" pitchFamily="34" charset="0"/>
              </a:rPr>
              <a:t>(bcr)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C1D947-C56C-5748-2259-B23D25CBA9B7}"/>
              </a:ext>
            </a:extLst>
          </p:cNvPr>
          <p:cNvSpPr txBox="1"/>
          <p:nvPr/>
        </p:nvSpPr>
        <p:spPr>
          <a:xfrm>
            <a:off x="3745994" y="3284984"/>
            <a:ext cx="160300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900">
                <a:latin typeface="Arial" panose="020B0604020202020204" pitchFamily="34" charset="0"/>
                <a:cs typeface="Arial" panose="020B0604020202020204" pitchFamily="34" charset="0"/>
              </a:rPr>
              <a:t>bcr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8454E8-B572-8416-369F-B989A7B4DCBA}"/>
              </a:ext>
            </a:extLst>
          </p:cNvPr>
          <p:cNvSpPr txBox="1"/>
          <p:nvPr/>
        </p:nvSpPr>
        <p:spPr>
          <a:xfrm>
            <a:off x="3757056" y="3310794"/>
            <a:ext cx="233003" cy="21120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fr-FR" sz="900">
                <a:latin typeface="Arial" panose="020B0604020202020204" pitchFamily="34" charset="0"/>
                <a:cs typeface="Arial" panose="020B0604020202020204" pitchFamily="34" charset="0"/>
              </a:rPr>
              <a:t>bcr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F00CF20-9518-9B7F-8D63-3024755165D5}"/>
              </a:ext>
            </a:extLst>
          </p:cNvPr>
          <p:cNvSpPr txBox="1"/>
          <p:nvPr/>
        </p:nvSpPr>
        <p:spPr>
          <a:xfrm>
            <a:off x="3749682" y="3288672"/>
            <a:ext cx="233003" cy="21120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fr-FR" sz="900">
                <a:latin typeface="Arial" panose="020B0604020202020204" pitchFamily="34" charset="0"/>
                <a:cs typeface="Arial" panose="020B0604020202020204" pitchFamily="34" charset="0"/>
              </a:rPr>
              <a:t>bcr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B813702-ACBC-8BB2-A53E-F940842CC391}"/>
              </a:ext>
            </a:extLst>
          </p:cNvPr>
          <p:cNvSpPr txBox="1"/>
          <p:nvPr/>
        </p:nvSpPr>
        <p:spPr>
          <a:xfrm>
            <a:off x="3734934" y="3284985"/>
            <a:ext cx="233003" cy="21120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>
            <a:spAutoFit/>
          </a:bodyPr>
          <a:lstStyle/>
          <a:p>
            <a:pPr algn="l"/>
            <a:r>
              <a:rPr lang="fr-FR" sz="900">
                <a:latin typeface="Arial" panose="020B0604020202020204" pitchFamily="34" charset="0"/>
                <a:cs typeface="Arial" panose="020B0604020202020204" pitchFamily="34" charset="0"/>
              </a:rPr>
              <a:t>bcr</a:t>
            </a:r>
          </a:p>
        </p:txBody>
      </p:sp>
    </p:spTree>
    <p:extLst>
      <p:ext uri="{BB962C8B-B14F-4D97-AF65-F5344CB8AC3E}">
        <p14:creationId xmlns:p14="http://schemas.microsoft.com/office/powerpoint/2010/main" val="1851493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0856D-159C-B84C-B7CF-E77594A4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1" y="184597"/>
            <a:ext cx="8553841" cy="1143000"/>
          </a:xfrm>
        </p:spPr>
        <p:txBody>
          <a:bodyPr/>
          <a:lstStyle/>
          <a:p>
            <a:r>
              <a:rPr lang="fr-FR" sz="4000"/>
              <a:t>Types of tumor-specific alterations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DD007C-05E6-784D-9980-22286FB4FF3F}"/>
              </a:ext>
            </a:extLst>
          </p:cNvPr>
          <p:cNvSpPr txBox="1"/>
          <p:nvPr/>
        </p:nvSpPr>
        <p:spPr>
          <a:xfrm>
            <a:off x="694837" y="4863726"/>
            <a:ext cx="2645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Mutations, deletions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Copy number variations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Translocations,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Transposon insertions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6C25DB-D352-8649-AE41-D949896B1C4F}"/>
              </a:ext>
            </a:extLst>
          </p:cNvPr>
          <p:cNvSpPr txBox="1"/>
          <p:nvPr/>
        </p:nvSpPr>
        <p:spPr>
          <a:xfrm>
            <a:off x="35496" y="1772816"/>
            <a:ext cx="3827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Epigenetic changes (methylation, histones marks)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1FFD56-54B3-ED45-A5E3-41AAC7C8EA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90" y="2059107"/>
            <a:ext cx="8185650" cy="249406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F1BCD1C-544D-0C4A-8E84-4336D159462B}"/>
              </a:ext>
            </a:extLst>
          </p:cNvPr>
          <p:cNvSpPr txBox="1"/>
          <p:nvPr/>
        </p:nvSpPr>
        <p:spPr>
          <a:xfrm>
            <a:off x="7964483" y="3931315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>
                <a:latin typeface="Calibri" panose="020F0502020204030204" pitchFamily="34" charset="0"/>
                <a:cs typeface="Calibri" panose="020F0502020204030204" pitchFamily="34" charset="0"/>
              </a:rPr>
              <a:t>Wikimedia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1AF4F9-B179-6049-95BD-623143835690}"/>
              </a:ext>
            </a:extLst>
          </p:cNvPr>
          <p:cNvSpPr txBox="1"/>
          <p:nvPr/>
        </p:nvSpPr>
        <p:spPr>
          <a:xfrm>
            <a:off x="3718700" y="4821772"/>
            <a:ext cx="2508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Change in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Change in processing (splicing)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Base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Activation of noncoding genes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8D1763-3803-0045-AA66-E59F8CFB1D52}"/>
              </a:ext>
            </a:extLst>
          </p:cNvPr>
          <p:cNvSpPr txBox="1"/>
          <p:nvPr/>
        </p:nvSpPr>
        <p:spPr>
          <a:xfrm>
            <a:off x="6539365" y="4821772"/>
            <a:ext cx="2508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Change in quantity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AA modifications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24E007-C022-FC44-B7A4-E35EA1C34B15}"/>
              </a:ext>
            </a:extLst>
          </p:cNvPr>
          <p:cNvSpPr txBox="1"/>
          <p:nvPr/>
        </p:nvSpPr>
        <p:spPr>
          <a:xfrm>
            <a:off x="539552" y="433517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3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5FA206-F785-FF44-9014-6F3BB2E908A6}"/>
              </a:ext>
            </a:extLst>
          </p:cNvPr>
          <p:cNvSpPr txBox="1"/>
          <p:nvPr/>
        </p:nvSpPr>
        <p:spPr>
          <a:xfrm>
            <a:off x="3571405" y="4293097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3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422004-FBAB-AE40-8D39-6D78D05F8F78}"/>
              </a:ext>
            </a:extLst>
          </p:cNvPr>
          <p:cNvSpPr txBox="1"/>
          <p:nvPr/>
        </p:nvSpPr>
        <p:spPr>
          <a:xfrm>
            <a:off x="6338304" y="4293096"/>
            <a:ext cx="1546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3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203677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23D596-9366-8D4F-ADB0-B2DADB5A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Cancer driver genes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E894F-BBC6-2E4A-9013-30828511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Genes whose alterations can be oncogenic</a:t>
            </a:r>
          </a:p>
          <a:p>
            <a:r>
              <a:rPr lang="fr-FR"/>
              <a:t>~500 known drivers in our 20,000 protein-coding genes</a:t>
            </a:r>
          </a:p>
          <a:p>
            <a:pPr lvl="1"/>
            <a:r>
              <a:rPr lang="fr-FR"/>
              <a:t>Tumor suppressors</a:t>
            </a:r>
          </a:p>
          <a:p>
            <a:pPr lvl="1"/>
            <a:r>
              <a:rPr lang="fr-FR"/>
              <a:t>Oncogenes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67FF37C3-A104-DD4C-9B6D-A8BF31B1842C}"/>
              </a:ext>
            </a:extLst>
          </p:cNvPr>
          <p:cNvSpPr/>
          <p:nvPr/>
        </p:nvSpPr>
        <p:spPr>
          <a:xfrm rot="16200000">
            <a:off x="4957119" y="4211034"/>
            <a:ext cx="216024" cy="43204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A2ADD92-99E0-184D-85E9-888E9B0EB9E1}"/>
              </a:ext>
            </a:extLst>
          </p:cNvPr>
          <p:cNvSpPr txBox="1"/>
          <p:nvPr/>
        </p:nvSpPr>
        <p:spPr>
          <a:xfrm>
            <a:off x="5372436" y="4213538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entury Gothic" panose="020B0502020202020204" pitchFamily="34" charset="0"/>
                <a:cs typeface="Calibri" panose="020F0502020204030204" pitchFamily="34" charset="0"/>
              </a:rPr>
              <a:t>Impairing mutations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F951016-A3C1-E048-AA7F-9BF88A5AE121}"/>
              </a:ext>
            </a:extLst>
          </p:cNvPr>
          <p:cNvSpPr/>
          <p:nvPr/>
        </p:nvSpPr>
        <p:spPr>
          <a:xfrm rot="16200000">
            <a:off x="4957119" y="4626968"/>
            <a:ext cx="216024" cy="43204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71B896-C9B5-8746-9799-D85232DEA7BD}"/>
              </a:ext>
            </a:extLst>
          </p:cNvPr>
          <p:cNvSpPr txBox="1"/>
          <p:nvPr/>
        </p:nvSpPr>
        <p:spPr>
          <a:xfrm>
            <a:off x="5372436" y="4629472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entury Gothic" panose="020B0502020202020204" pitchFamily="34" charset="0"/>
                <a:cs typeface="Calibri" panose="020F0502020204030204" pitchFamily="34" charset="0"/>
              </a:rPr>
              <a:t>Activating mutations</a:t>
            </a:r>
          </a:p>
        </p:txBody>
      </p:sp>
    </p:spTree>
    <p:extLst>
      <p:ext uri="{BB962C8B-B14F-4D97-AF65-F5344CB8AC3E}">
        <p14:creationId xmlns:p14="http://schemas.microsoft.com/office/powerpoint/2010/main" val="264874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75B483-1CDC-4249-AB2B-758897E1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Actionable genes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FDB882-86C1-0F4E-AA1A-D4955E296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Genes that can be targeted by a known drug</a:t>
            </a:r>
          </a:p>
          <a:p>
            <a:r>
              <a:rPr lang="fr-FR"/>
              <a:t>Ex:</a:t>
            </a:r>
          </a:p>
          <a:p>
            <a:pPr lvl="1"/>
            <a:r>
              <a:rPr lang="fr-FR"/>
              <a:t>BRCA2: PARP inhibitors</a:t>
            </a:r>
          </a:p>
          <a:p>
            <a:pPr lvl="1"/>
            <a:r>
              <a:rPr lang="fr-FR"/>
              <a:t>ERBB2: anti-HER2 antibody</a:t>
            </a:r>
          </a:p>
          <a:p>
            <a:pPr lvl="1"/>
            <a:r>
              <a:rPr lang="fr-FR"/>
              <a:t>KRAS: RAS inhibitor</a:t>
            </a:r>
          </a:p>
          <a:p>
            <a:r>
              <a:rPr lang="fr-FR"/>
              <a:t>&lt; 50 genes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1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772400" cy="659160"/>
          </a:xfrm>
        </p:spPr>
        <p:txBody>
          <a:bodyPr/>
          <a:lstStyle/>
          <a:p>
            <a:pPr algn="l"/>
            <a:r>
              <a:rPr lang="fr-FR" dirty="0"/>
              <a:t>Planning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3C60BC-A1D0-9575-AA0B-3C519B71E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5143"/>
            <a:ext cx="590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5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1D676BA-E606-5239-CF6D-090372114AAC}"/>
              </a:ext>
            </a:extLst>
          </p:cNvPr>
          <p:cNvSpPr txBox="1"/>
          <p:nvPr/>
        </p:nvSpPr>
        <p:spPr>
          <a:xfrm>
            <a:off x="1050833" y="1396708"/>
            <a:ext cx="2026965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Human genes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FA718D-ECAE-FFF6-DE90-A7E29AB6FE9B}"/>
              </a:ext>
            </a:extLst>
          </p:cNvPr>
          <p:cNvSpPr txBox="1"/>
          <p:nvPr/>
        </p:nvSpPr>
        <p:spPr>
          <a:xfrm>
            <a:off x="3780739" y="1396708"/>
            <a:ext cx="2134687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Cancer Drivers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F6E119-F4A2-4255-D3F4-F19A23E045F5}"/>
              </a:ext>
            </a:extLst>
          </p:cNvPr>
          <p:cNvSpPr txBox="1"/>
          <p:nvPr/>
        </p:nvSpPr>
        <p:spPr>
          <a:xfrm>
            <a:off x="6507789" y="1384002"/>
            <a:ext cx="1625766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Actionable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C0C3FB7-1D85-A197-09D6-061D1E20D416}"/>
              </a:ext>
            </a:extLst>
          </p:cNvPr>
          <p:cNvCxnSpPr>
            <a:cxnSpLocks/>
          </p:cNvCxnSpPr>
          <p:nvPr/>
        </p:nvCxnSpPr>
        <p:spPr>
          <a:xfrm>
            <a:off x="1851350" y="2365497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705C30-3D89-1A27-24AB-15DE08DF8665}"/>
              </a:ext>
            </a:extLst>
          </p:cNvPr>
          <p:cNvCxnSpPr>
            <a:cxnSpLocks/>
          </p:cNvCxnSpPr>
          <p:nvPr/>
        </p:nvCxnSpPr>
        <p:spPr>
          <a:xfrm>
            <a:off x="1851350" y="2498435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66358C9-FB02-790F-7A7E-39A5F702CC67}"/>
              </a:ext>
            </a:extLst>
          </p:cNvPr>
          <p:cNvCxnSpPr>
            <a:cxnSpLocks/>
          </p:cNvCxnSpPr>
          <p:nvPr/>
        </p:nvCxnSpPr>
        <p:spPr>
          <a:xfrm>
            <a:off x="1851350" y="2631373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79AEDBE-659C-FF26-EA30-029A6DB37671}"/>
              </a:ext>
            </a:extLst>
          </p:cNvPr>
          <p:cNvCxnSpPr>
            <a:cxnSpLocks/>
          </p:cNvCxnSpPr>
          <p:nvPr/>
        </p:nvCxnSpPr>
        <p:spPr>
          <a:xfrm>
            <a:off x="1851350" y="2764311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7990B77-AA46-6824-6AC3-68ECEF5B342C}"/>
              </a:ext>
            </a:extLst>
          </p:cNvPr>
          <p:cNvCxnSpPr>
            <a:cxnSpLocks/>
          </p:cNvCxnSpPr>
          <p:nvPr/>
        </p:nvCxnSpPr>
        <p:spPr>
          <a:xfrm>
            <a:off x="1851350" y="2897249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CA7F4A7-A7E4-E9F5-F55B-D6C2E7D19BD9}"/>
              </a:ext>
            </a:extLst>
          </p:cNvPr>
          <p:cNvCxnSpPr>
            <a:cxnSpLocks/>
          </p:cNvCxnSpPr>
          <p:nvPr/>
        </p:nvCxnSpPr>
        <p:spPr>
          <a:xfrm>
            <a:off x="1851350" y="3030186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FBC489C-0B69-238F-BD93-614B0FDE48A2}"/>
              </a:ext>
            </a:extLst>
          </p:cNvPr>
          <p:cNvCxnSpPr>
            <a:cxnSpLocks/>
          </p:cNvCxnSpPr>
          <p:nvPr/>
        </p:nvCxnSpPr>
        <p:spPr>
          <a:xfrm>
            <a:off x="1851350" y="3163124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D324972-978F-12B7-CF20-2C71A2571053}"/>
              </a:ext>
            </a:extLst>
          </p:cNvPr>
          <p:cNvCxnSpPr>
            <a:cxnSpLocks/>
          </p:cNvCxnSpPr>
          <p:nvPr/>
        </p:nvCxnSpPr>
        <p:spPr>
          <a:xfrm>
            <a:off x="1851350" y="3296062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933EA35-6986-176B-8D9B-6CC6D2477E40}"/>
              </a:ext>
            </a:extLst>
          </p:cNvPr>
          <p:cNvCxnSpPr>
            <a:cxnSpLocks/>
          </p:cNvCxnSpPr>
          <p:nvPr/>
        </p:nvCxnSpPr>
        <p:spPr>
          <a:xfrm>
            <a:off x="1851350" y="3429000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138249C-7AA7-0A09-9524-C66B390013E0}"/>
              </a:ext>
            </a:extLst>
          </p:cNvPr>
          <p:cNvCxnSpPr>
            <a:cxnSpLocks/>
          </p:cNvCxnSpPr>
          <p:nvPr/>
        </p:nvCxnSpPr>
        <p:spPr>
          <a:xfrm>
            <a:off x="1851350" y="3561938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D35E605-F82E-D7B3-EA73-72DDF1C49215}"/>
              </a:ext>
            </a:extLst>
          </p:cNvPr>
          <p:cNvCxnSpPr>
            <a:cxnSpLocks/>
          </p:cNvCxnSpPr>
          <p:nvPr/>
        </p:nvCxnSpPr>
        <p:spPr>
          <a:xfrm>
            <a:off x="1851350" y="3694876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6C334AE-509C-74D8-BC69-20E5E4AC6C22}"/>
              </a:ext>
            </a:extLst>
          </p:cNvPr>
          <p:cNvCxnSpPr>
            <a:cxnSpLocks/>
          </p:cNvCxnSpPr>
          <p:nvPr/>
        </p:nvCxnSpPr>
        <p:spPr>
          <a:xfrm>
            <a:off x="1851350" y="3827814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1D27A7D-4716-98CB-C791-EA64E3E5B2E3}"/>
              </a:ext>
            </a:extLst>
          </p:cNvPr>
          <p:cNvCxnSpPr>
            <a:cxnSpLocks/>
          </p:cNvCxnSpPr>
          <p:nvPr/>
        </p:nvCxnSpPr>
        <p:spPr>
          <a:xfrm>
            <a:off x="1851350" y="3960751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D3047E3-B485-B595-0D6E-1557132C6704}"/>
              </a:ext>
            </a:extLst>
          </p:cNvPr>
          <p:cNvCxnSpPr>
            <a:cxnSpLocks/>
          </p:cNvCxnSpPr>
          <p:nvPr/>
        </p:nvCxnSpPr>
        <p:spPr>
          <a:xfrm>
            <a:off x="1851350" y="4093689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CC05665-6701-79E3-A8D1-18C4801F51B9}"/>
              </a:ext>
            </a:extLst>
          </p:cNvPr>
          <p:cNvCxnSpPr>
            <a:cxnSpLocks/>
          </p:cNvCxnSpPr>
          <p:nvPr/>
        </p:nvCxnSpPr>
        <p:spPr>
          <a:xfrm>
            <a:off x="1851350" y="4226627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E1650E0A-BB84-6C04-CDE4-93B511834DF0}"/>
              </a:ext>
            </a:extLst>
          </p:cNvPr>
          <p:cNvCxnSpPr>
            <a:cxnSpLocks/>
          </p:cNvCxnSpPr>
          <p:nvPr/>
        </p:nvCxnSpPr>
        <p:spPr>
          <a:xfrm>
            <a:off x="1851350" y="4359565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4C09F7C-2381-7A26-4B91-6F6E4CB02B0E}"/>
              </a:ext>
            </a:extLst>
          </p:cNvPr>
          <p:cNvCxnSpPr>
            <a:cxnSpLocks/>
          </p:cNvCxnSpPr>
          <p:nvPr/>
        </p:nvCxnSpPr>
        <p:spPr>
          <a:xfrm>
            <a:off x="1851350" y="4492503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2F07295-BDB4-ABB2-EDB5-4522FC4CFD58}"/>
              </a:ext>
            </a:extLst>
          </p:cNvPr>
          <p:cNvCxnSpPr>
            <a:cxnSpLocks/>
          </p:cNvCxnSpPr>
          <p:nvPr/>
        </p:nvCxnSpPr>
        <p:spPr>
          <a:xfrm>
            <a:off x="1851350" y="4625441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1632102-C147-378B-949E-E7E3A60077D9}"/>
              </a:ext>
            </a:extLst>
          </p:cNvPr>
          <p:cNvCxnSpPr>
            <a:cxnSpLocks/>
          </p:cNvCxnSpPr>
          <p:nvPr/>
        </p:nvCxnSpPr>
        <p:spPr>
          <a:xfrm>
            <a:off x="1851350" y="4758378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B543275-BEE2-C896-BB65-4D0311F44EA8}"/>
              </a:ext>
            </a:extLst>
          </p:cNvPr>
          <p:cNvCxnSpPr>
            <a:cxnSpLocks/>
          </p:cNvCxnSpPr>
          <p:nvPr/>
        </p:nvCxnSpPr>
        <p:spPr>
          <a:xfrm>
            <a:off x="1851350" y="4891316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DB126EE-2BF9-005B-DD58-1D3178F1FC8B}"/>
              </a:ext>
            </a:extLst>
          </p:cNvPr>
          <p:cNvCxnSpPr>
            <a:cxnSpLocks/>
          </p:cNvCxnSpPr>
          <p:nvPr/>
        </p:nvCxnSpPr>
        <p:spPr>
          <a:xfrm>
            <a:off x="4584897" y="3093767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21D501C-4218-9CF4-B886-271601A3722E}"/>
              </a:ext>
            </a:extLst>
          </p:cNvPr>
          <p:cNvCxnSpPr>
            <a:cxnSpLocks/>
          </p:cNvCxnSpPr>
          <p:nvPr/>
        </p:nvCxnSpPr>
        <p:spPr>
          <a:xfrm>
            <a:off x="4584897" y="3226705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5938747-0EAA-0EBA-36B0-FEBB78415366}"/>
              </a:ext>
            </a:extLst>
          </p:cNvPr>
          <p:cNvCxnSpPr>
            <a:cxnSpLocks/>
          </p:cNvCxnSpPr>
          <p:nvPr/>
        </p:nvCxnSpPr>
        <p:spPr>
          <a:xfrm>
            <a:off x="4584897" y="3359643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2C4F7BC-3C9F-62DA-F96B-02088704F6E4}"/>
              </a:ext>
            </a:extLst>
          </p:cNvPr>
          <p:cNvCxnSpPr>
            <a:cxnSpLocks/>
          </p:cNvCxnSpPr>
          <p:nvPr/>
        </p:nvCxnSpPr>
        <p:spPr>
          <a:xfrm>
            <a:off x="4584897" y="3492581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F2C07209-9541-C0FB-B1F2-DF494B10B72C}"/>
              </a:ext>
            </a:extLst>
          </p:cNvPr>
          <p:cNvCxnSpPr>
            <a:cxnSpLocks/>
          </p:cNvCxnSpPr>
          <p:nvPr/>
        </p:nvCxnSpPr>
        <p:spPr>
          <a:xfrm>
            <a:off x="4584897" y="3625518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38E22BE-AC3D-F33F-A295-0BA867E9F4C5}"/>
              </a:ext>
            </a:extLst>
          </p:cNvPr>
          <p:cNvCxnSpPr>
            <a:cxnSpLocks/>
          </p:cNvCxnSpPr>
          <p:nvPr/>
        </p:nvCxnSpPr>
        <p:spPr>
          <a:xfrm>
            <a:off x="4584897" y="3758456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763C8A1-32BD-7E94-B1EC-D656C20C2515}"/>
              </a:ext>
            </a:extLst>
          </p:cNvPr>
          <p:cNvCxnSpPr>
            <a:cxnSpLocks/>
          </p:cNvCxnSpPr>
          <p:nvPr/>
        </p:nvCxnSpPr>
        <p:spPr>
          <a:xfrm>
            <a:off x="4584897" y="3891394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12B59730-FDCD-7F4C-5FA2-0DE72F39BB9D}"/>
              </a:ext>
            </a:extLst>
          </p:cNvPr>
          <p:cNvCxnSpPr>
            <a:cxnSpLocks/>
          </p:cNvCxnSpPr>
          <p:nvPr/>
        </p:nvCxnSpPr>
        <p:spPr>
          <a:xfrm>
            <a:off x="4584897" y="4024332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5A7ACFC-3913-749F-216B-9F3F3FA711C7}"/>
              </a:ext>
            </a:extLst>
          </p:cNvPr>
          <p:cNvCxnSpPr>
            <a:cxnSpLocks/>
          </p:cNvCxnSpPr>
          <p:nvPr/>
        </p:nvCxnSpPr>
        <p:spPr>
          <a:xfrm>
            <a:off x="7097819" y="3362531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B46D1465-20D3-E7D5-ACA4-5FB238EA109A}"/>
              </a:ext>
            </a:extLst>
          </p:cNvPr>
          <p:cNvCxnSpPr>
            <a:cxnSpLocks/>
          </p:cNvCxnSpPr>
          <p:nvPr/>
        </p:nvCxnSpPr>
        <p:spPr>
          <a:xfrm>
            <a:off x="7097819" y="3495469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0F3BFAF-D497-D2DC-2598-86E9D107235B}"/>
              </a:ext>
            </a:extLst>
          </p:cNvPr>
          <p:cNvCxnSpPr>
            <a:cxnSpLocks/>
          </p:cNvCxnSpPr>
          <p:nvPr/>
        </p:nvCxnSpPr>
        <p:spPr>
          <a:xfrm>
            <a:off x="7097819" y="3628407"/>
            <a:ext cx="344645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riangle 58">
            <a:extLst>
              <a:ext uri="{FF2B5EF4-FFF2-40B4-BE49-F238E27FC236}">
                <a16:creationId xmlns:a16="http://schemas.microsoft.com/office/drawing/2014/main" id="{341D84E4-D47F-275B-A1BA-FC90C4BA46C7}"/>
              </a:ext>
            </a:extLst>
          </p:cNvPr>
          <p:cNvSpPr/>
          <p:nvPr/>
        </p:nvSpPr>
        <p:spPr>
          <a:xfrm rot="5400000">
            <a:off x="3217578" y="3154200"/>
            <a:ext cx="465282" cy="7976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263666F0-54DF-594C-54F7-505469091DFD}"/>
              </a:ext>
            </a:extLst>
          </p:cNvPr>
          <p:cNvSpPr/>
          <p:nvPr/>
        </p:nvSpPr>
        <p:spPr>
          <a:xfrm rot="5400000">
            <a:off x="5992521" y="3100118"/>
            <a:ext cx="265876" cy="7976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EBB276F4-A7AD-3AF4-DA17-65F61B439666}"/>
              </a:ext>
            </a:extLst>
          </p:cNvPr>
          <p:cNvSpPr txBox="1"/>
          <p:nvPr/>
        </p:nvSpPr>
        <p:spPr>
          <a:xfrm>
            <a:off x="1478995" y="5290130"/>
            <a:ext cx="1101584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20 000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9EF4A6B-7A16-E6A8-0E4B-85C3D3D3898B}"/>
              </a:ext>
            </a:extLst>
          </p:cNvPr>
          <p:cNvSpPr txBox="1"/>
          <p:nvPr/>
        </p:nvSpPr>
        <p:spPr>
          <a:xfrm>
            <a:off x="4418959" y="4248950"/>
            <a:ext cx="689612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500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7F6C74C-F614-3343-1483-22FCC5987A1E}"/>
              </a:ext>
            </a:extLst>
          </p:cNvPr>
          <p:cNvSpPr txBox="1"/>
          <p:nvPr/>
        </p:nvSpPr>
        <p:spPr>
          <a:xfrm>
            <a:off x="7038734" y="3813012"/>
            <a:ext cx="521297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585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60055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9592" y="692696"/>
            <a:ext cx="7174523" cy="1556273"/>
          </a:xfrm>
        </p:spPr>
        <p:txBody>
          <a:bodyPr/>
          <a:lstStyle/>
          <a:p>
            <a:pPr eaLnBrk="1" hangingPunct="1"/>
            <a:br>
              <a:rPr lang="fr-FR" dirty="0"/>
            </a:br>
            <a:r>
              <a:rPr lang="fr-FR" dirty="0" err="1"/>
              <a:t>Sequencing</a:t>
            </a:r>
            <a:r>
              <a:rPr lang="fr-FR" dirty="0"/>
              <a:t> technologies</a:t>
            </a:r>
            <a:endParaRPr lang="fr-FR" sz="2954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982464F1-C288-73B8-935D-333BB612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89040"/>
            <a:ext cx="1296144" cy="93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 descr="Tubes à essai">
            <a:extLst>
              <a:ext uri="{FF2B5EF4-FFF2-40B4-BE49-F238E27FC236}">
                <a16:creationId xmlns:a16="http://schemas.microsoft.com/office/drawing/2014/main" id="{26594C9C-F845-9495-8A63-9828E5FD2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3688" y="3765613"/>
            <a:ext cx="914400" cy="914400"/>
          </a:xfrm>
          <a:prstGeom prst="rect">
            <a:avLst/>
          </a:prstGeom>
        </p:spPr>
      </p:pic>
      <p:pic>
        <p:nvPicPr>
          <p:cNvPr id="6" name="Graphique 5" descr="Document">
            <a:extLst>
              <a:ext uri="{FF2B5EF4-FFF2-40B4-BE49-F238E27FC236}">
                <a16:creationId xmlns:a16="http://schemas.microsoft.com/office/drawing/2014/main" id="{5D3C69D3-FF69-25D0-3361-6FB162BD7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8144" y="3729116"/>
            <a:ext cx="914400" cy="914400"/>
          </a:xfrm>
          <a:prstGeom prst="rect">
            <a:avLst/>
          </a:prstGeom>
        </p:spPr>
      </p:pic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06432EA4-79B9-2D34-4B6A-FC40E67455C9}"/>
              </a:ext>
            </a:extLst>
          </p:cNvPr>
          <p:cNvSpPr/>
          <p:nvPr/>
        </p:nvSpPr>
        <p:spPr>
          <a:xfrm>
            <a:off x="3059832" y="4077072"/>
            <a:ext cx="360040" cy="2880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95F3C191-A073-1B65-2150-7F52A01774C8}"/>
              </a:ext>
            </a:extLst>
          </p:cNvPr>
          <p:cNvSpPr/>
          <p:nvPr/>
        </p:nvSpPr>
        <p:spPr>
          <a:xfrm>
            <a:off x="5148064" y="4077072"/>
            <a:ext cx="360040" cy="2880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E1A2619-D201-C498-2299-2E7C7039D8D0}"/>
              </a:ext>
            </a:extLst>
          </p:cNvPr>
          <p:cNvSpPr txBox="1"/>
          <p:nvPr/>
        </p:nvSpPr>
        <p:spPr>
          <a:xfrm>
            <a:off x="1455294" y="3329006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Purified DNA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365DDCC-671A-19F3-CAD6-EFA9A074D9A2}"/>
              </a:ext>
            </a:extLst>
          </p:cNvPr>
          <p:cNvSpPr txBox="1"/>
          <p:nvPr/>
        </p:nvSpPr>
        <p:spPr>
          <a:xfrm>
            <a:off x="5559750" y="3329006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Sequence file</a:t>
            </a:r>
          </a:p>
        </p:txBody>
      </p:sp>
    </p:spTree>
    <p:extLst>
      <p:ext uri="{BB962C8B-B14F-4D97-AF65-F5344CB8AC3E}">
        <p14:creationId xmlns:p14="http://schemas.microsoft.com/office/powerpoint/2010/main" val="424579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E89F35-AB8E-017A-D54A-0B67FE0C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4664"/>
            <a:ext cx="7772400" cy="864096"/>
          </a:xfrm>
        </p:spPr>
        <p:txBody>
          <a:bodyPr/>
          <a:lstStyle/>
          <a:p>
            <a:r>
              <a:rPr lang="fr-FR"/>
              <a:t>Sanger sequencing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16FB2-4618-FE35-ED5D-00EB527D3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52" b="10788"/>
          <a:stretch/>
        </p:blipFill>
        <p:spPr bwMode="auto">
          <a:xfrm>
            <a:off x="1835696" y="1743975"/>
            <a:ext cx="1152128" cy="488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9BB9B0-A9C9-787E-80E0-353A3E525F19}"/>
              </a:ext>
            </a:extLst>
          </p:cNvPr>
          <p:cNvSpPr txBox="1"/>
          <p:nvPr/>
        </p:nvSpPr>
        <p:spPr>
          <a:xfrm>
            <a:off x="4067944" y="3811778"/>
            <a:ext cx="3058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~800 bases / day / operator</a:t>
            </a:r>
          </a:p>
        </p:txBody>
      </p:sp>
    </p:spTree>
    <p:extLst>
      <p:ext uri="{BB962C8B-B14F-4D97-AF65-F5344CB8AC3E}">
        <p14:creationId xmlns:p14="http://schemas.microsoft.com/office/powerpoint/2010/main" val="228912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DA8E4D00-D366-1F44-B931-B46BEEF5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-112406"/>
            <a:ext cx="7772400" cy="1322338"/>
          </a:xfrm>
        </p:spPr>
        <p:txBody>
          <a:bodyPr/>
          <a:lstStyle/>
          <a:p>
            <a:r>
              <a:rPr lang="fr-FR">
                <a:latin typeface="Calibri" charset="0"/>
              </a:rPr>
              <a:t>The NGS revolution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0EEB673-2064-C746-A662-619CE6CCC8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  <p:sp>
        <p:nvSpPr>
          <p:cNvPr id="13" name="Triangle isocèle 4">
            <a:extLst>
              <a:ext uri="{FF2B5EF4-FFF2-40B4-BE49-F238E27FC236}">
                <a16:creationId xmlns:a16="http://schemas.microsoft.com/office/drawing/2014/main" id="{A862B80C-137A-C046-A285-6F8D91FBB107}"/>
              </a:ext>
            </a:extLst>
          </p:cNvPr>
          <p:cNvSpPr/>
          <p:nvPr/>
        </p:nvSpPr>
        <p:spPr bwMode="auto">
          <a:xfrm rot="1699283">
            <a:off x="2948792" y="2649789"/>
            <a:ext cx="503237" cy="576263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fr-F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4" name="ZoneTexte 5">
            <a:extLst>
              <a:ext uri="{FF2B5EF4-FFF2-40B4-BE49-F238E27FC236}">
                <a16:creationId xmlns:a16="http://schemas.microsoft.com/office/drawing/2014/main" id="{0BA289F0-4143-F149-97E7-71466C3654CB}"/>
              </a:ext>
            </a:extLst>
          </p:cNvPr>
          <p:cNvSpPr txBox="1">
            <a:spLocks noChangeArrowheads="1"/>
          </p:cNvSpPr>
          <p:nvPr/>
        </p:nvSpPr>
        <p:spPr bwMode="auto">
          <a:xfrm rot="1771765">
            <a:off x="2636715" y="3151845"/>
            <a:ext cx="728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b="1">
                <a:solidFill>
                  <a:srgbClr val="F2F2F2"/>
                </a:solidFill>
                <a:latin typeface="Calibri" charset="0"/>
                <a:cs typeface="Calibri" charset="0"/>
              </a:rPr>
              <a:t>NGS</a:t>
            </a:r>
            <a:endParaRPr lang="fr-FR" sz="1800" b="1">
              <a:solidFill>
                <a:srgbClr val="F2F2F2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617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re 1"/>
          <p:cNvSpPr>
            <a:spLocks noGrp="1"/>
          </p:cNvSpPr>
          <p:nvPr>
            <p:ph type="title"/>
          </p:nvPr>
        </p:nvSpPr>
        <p:spPr>
          <a:xfrm>
            <a:off x="0" y="404812"/>
            <a:ext cx="9144000" cy="2520131"/>
          </a:xfrm>
        </p:spPr>
        <p:txBody>
          <a:bodyPr/>
          <a:lstStyle/>
          <a:p>
            <a:r>
              <a:rPr lang="fr-FR" sz="4000"/>
              <a:t>NGS : </a:t>
            </a:r>
            <a:br>
              <a:rPr lang="fr-FR" sz="4000"/>
            </a:br>
            <a:r>
              <a:rPr lang="fr-FR" sz="4000"/>
              <a:t>Next Generation Sequencing</a:t>
            </a:r>
            <a:br>
              <a:rPr lang="fr-FR" sz="4000"/>
            </a:br>
            <a:r>
              <a:rPr lang="fr-FR" sz="4000"/>
              <a:t>(2005-)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re 1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1143000"/>
          </a:xfrm>
        </p:spPr>
        <p:txBody>
          <a:bodyPr/>
          <a:lstStyle/>
          <a:p>
            <a:r>
              <a:rPr lang="fr-FR" sz="3200"/>
              <a:t>The most common NGS </a:t>
            </a:r>
            <a:br>
              <a:rPr lang="fr-FR" sz="3200"/>
            </a:br>
            <a:r>
              <a:rPr lang="fr-FR" sz="3200"/>
              <a:t>is « sequencing by synthesis » too!</a:t>
            </a:r>
          </a:p>
        </p:txBody>
      </p:sp>
      <p:sp>
        <p:nvSpPr>
          <p:cNvPr id="22530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A559FC5-729E-F644-82C4-75306FB5E5E7}" type="slidenum">
              <a:rPr lang="fr-FR" sz="1400">
                <a:latin typeface="Calibri" charset="0"/>
              </a:rPr>
              <a:pPr eaLnBrk="1" hangingPunct="1"/>
              <a:t>25</a:t>
            </a:fld>
            <a:endParaRPr lang="fr-FR" sz="1400">
              <a:latin typeface="Calibri" charset="0"/>
            </a:endParaRPr>
          </a:p>
        </p:txBody>
      </p:sp>
      <p:pic>
        <p:nvPicPr>
          <p:cNvPr id="22531" name="Picture 78" descr="nrmicro1901-f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1928813"/>
            <a:ext cx="79248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0" y="4214813"/>
            <a:ext cx="271462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Connecteur droit 11"/>
          <p:cNvCxnSpPr>
            <a:cxnSpLocks noChangeShapeType="1"/>
          </p:cNvCxnSpPr>
          <p:nvPr/>
        </p:nvCxnSpPr>
        <p:spPr bwMode="auto">
          <a:xfrm rot="16200000" flipV="1">
            <a:off x="2565400" y="3649663"/>
            <a:ext cx="71755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4" name="Connecteur droit 13"/>
          <p:cNvCxnSpPr>
            <a:cxnSpLocks noChangeShapeType="1"/>
          </p:cNvCxnSpPr>
          <p:nvPr/>
        </p:nvCxnSpPr>
        <p:spPr bwMode="auto">
          <a:xfrm rot="5400000" flipH="1" flipV="1">
            <a:off x="4927601" y="3700462"/>
            <a:ext cx="741362" cy="21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5" name="Rectangle 6"/>
          <p:cNvSpPr>
            <a:spLocks noChangeArrowheads="1"/>
          </p:cNvSpPr>
          <p:nvPr/>
        </p:nvSpPr>
        <p:spPr bwMode="auto">
          <a:xfrm>
            <a:off x="3214688" y="3643313"/>
            <a:ext cx="2841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>
                <a:latin typeface="Calibri" charset="0"/>
              </a:rPr>
              <a:t>Phase d’amplification</a:t>
            </a:r>
          </a:p>
        </p:txBody>
      </p:sp>
      <p:sp>
        <p:nvSpPr>
          <p:cNvPr id="22536" name="Rectangle 6"/>
          <p:cNvSpPr>
            <a:spLocks noChangeArrowheads="1"/>
          </p:cNvSpPr>
          <p:nvPr/>
        </p:nvSpPr>
        <p:spPr bwMode="auto">
          <a:xfrm>
            <a:off x="467544" y="1811409"/>
            <a:ext cx="125867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>
                <a:latin typeface="Calibri" charset="0"/>
              </a:rPr>
              <a:t>Illumina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18ED6-566F-6F4D-8F52-B3FDE3B4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Next Generation Sequencing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3C2145-6D66-8C42-98DB-6A536152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4E9C21-A4BE-FA46-9E3F-6081E021F01A}" type="slidenum">
              <a:rPr lang="fr-FR"/>
              <a:pPr>
                <a:defRPr/>
              </a:pPr>
              <a:t>26</a:t>
            </a:fld>
            <a:endParaRPr lang="fr-FR"/>
          </a:p>
        </p:txBody>
      </p:sp>
      <p:pic>
        <p:nvPicPr>
          <p:cNvPr id="6" name="Picture 4" descr="http://www.baseclear.com/image.php?file_id=1135">
            <a:extLst>
              <a:ext uri="{FF2B5EF4-FFF2-40B4-BE49-F238E27FC236}">
                <a16:creationId xmlns:a16="http://schemas.microsoft.com/office/drawing/2014/main" id="{5B86741E-08E5-064D-BC1C-B4284173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6607" y="2569743"/>
            <a:ext cx="1000971" cy="11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5">
            <a:extLst>
              <a:ext uri="{FF2B5EF4-FFF2-40B4-BE49-F238E27FC236}">
                <a16:creationId xmlns:a16="http://schemas.microsoft.com/office/drawing/2014/main" id="{0AEAABCB-3A5D-CD4B-9B95-E690CC9B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391" y="3743855"/>
            <a:ext cx="1463581" cy="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Thermofisher Ion Torrent</a:t>
            </a:r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1D6AB469-2A6D-4B47-A7DA-81BF3A8C9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335" y="3743855"/>
            <a:ext cx="1717881" cy="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Illumina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Hi-Seq</a:t>
            </a:r>
          </a:p>
        </p:txBody>
      </p:sp>
      <p:pic>
        <p:nvPicPr>
          <p:cNvPr id="12" name="Picture 20" descr="http://blogs-images.forbes.com/matthewherper/files/2011/01/Illumina_MiSeqTM_CopyRight2011.jpg">
            <a:extLst>
              <a:ext uri="{FF2B5EF4-FFF2-40B4-BE49-F238E27FC236}">
                <a16:creationId xmlns:a16="http://schemas.microsoft.com/office/drawing/2014/main" id="{C20B39F4-2055-7A46-A896-949C77450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5629" y="2876799"/>
            <a:ext cx="830535" cy="70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7">
            <a:extLst>
              <a:ext uri="{FF2B5EF4-FFF2-40B4-BE49-F238E27FC236}">
                <a16:creationId xmlns:a16="http://schemas.microsoft.com/office/drawing/2014/main" id="{B657C70B-3C21-D045-9C4F-0F96C4314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079" y="3743855"/>
            <a:ext cx="993555" cy="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Illumina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MySeq</a:t>
            </a:r>
          </a:p>
        </p:txBody>
      </p:sp>
      <p:sp>
        <p:nvSpPr>
          <p:cNvPr id="14" name="ZoneTexte 20">
            <a:extLst>
              <a:ext uri="{FF2B5EF4-FFF2-40B4-BE49-F238E27FC236}">
                <a16:creationId xmlns:a16="http://schemas.microsoft.com/office/drawing/2014/main" id="{7D713E1D-1BB9-2742-8820-E6354ABF6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1679" y="4602838"/>
            <a:ext cx="1153822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500 Gb</a:t>
            </a:r>
          </a:p>
        </p:txBody>
      </p:sp>
      <p:sp>
        <p:nvSpPr>
          <p:cNvPr id="15" name="ZoneTexte 21">
            <a:extLst>
              <a:ext uri="{FF2B5EF4-FFF2-40B4-BE49-F238E27FC236}">
                <a16:creationId xmlns:a16="http://schemas.microsoft.com/office/drawing/2014/main" id="{EF29182A-FCC7-6E41-9FF1-3F9157D9D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63" y="4602838"/>
            <a:ext cx="1153821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4-10 Gb</a:t>
            </a:r>
          </a:p>
        </p:txBody>
      </p:sp>
      <p:sp>
        <p:nvSpPr>
          <p:cNvPr id="16" name="ZoneTexte 22">
            <a:extLst>
              <a:ext uri="{FF2B5EF4-FFF2-40B4-BE49-F238E27FC236}">
                <a16:creationId xmlns:a16="http://schemas.microsoft.com/office/drawing/2014/main" id="{08126462-210E-A948-8208-9FF4385EE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025" y="4602838"/>
            <a:ext cx="954415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35Gb</a:t>
            </a:r>
          </a:p>
        </p:txBody>
      </p:sp>
      <p:sp>
        <p:nvSpPr>
          <p:cNvPr id="17" name="ZoneTexte 23">
            <a:extLst>
              <a:ext uri="{FF2B5EF4-FFF2-40B4-BE49-F238E27FC236}">
                <a16:creationId xmlns:a16="http://schemas.microsoft.com/office/drawing/2014/main" id="{CE82515E-17F0-5749-85F9-8CF2EFC0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538" y="4602838"/>
            <a:ext cx="1153821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50 Gb</a:t>
            </a:r>
          </a:p>
        </p:txBody>
      </p:sp>
      <p:pic>
        <p:nvPicPr>
          <p:cNvPr id="18" name="Image 29">
            <a:extLst>
              <a:ext uri="{FF2B5EF4-FFF2-40B4-BE49-F238E27FC236}">
                <a16:creationId xmlns:a16="http://schemas.microsoft.com/office/drawing/2014/main" id="{4EAC2BF4-E794-814F-9CC2-D6E4BF3129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5163" y="2053027"/>
            <a:ext cx="1078073" cy="153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7">
            <a:extLst>
              <a:ext uri="{FF2B5EF4-FFF2-40B4-BE49-F238E27FC236}">
                <a16:creationId xmlns:a16="http://schemas.microsoft.com/office/drawing/2014/main" id="{D7B10B36-872E-FE48-ACB8-0994CDCC4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3763" y="3743855"/>
            <a:ext cx="1065898" cy="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Illumina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NovaSeq</a:t>
            </a:r>
          </a:p>
        </p:txBody>
      </p:sp>
      <p:sp>
        <p:nvSpPr>
          <p:cNvPr id="20" name="ZoneTexte 20">
            <a:extLst>
              <a:ext uri="{FF2B5EF4-FFF2-40B4-BE49-F238E27FC236}">
                <a16:creationId xmlns:a16="http://schemas.microsoft.com/office/drawing/2014/main" id="{66CD149F-6EB8-0641-B48B-6E6ECD1AB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535" y="4602838"/>
            <a:ext cx="1153822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534"/>
              <a:t>6Tb</a:t>
            </a:r>
          </a:p>
        </p:txBody>
      </p:sp>
      <p:sp>
        <p:nvSpPr>
          <p:cNvPr id="21" name="ZoneTexte 5">
            <a:extLst>
              <a:ext uri="{FF2B5EF4-FFF2-40B4-BE49-F238E27FC236}">
                <a16:creationId xmlns:a16="http://schemas.microsoft.com/office/drawing/2014/main" id="{5AC48A52-9B00-8B4A-979C-4F99E6BBA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34" y="3737177"/>
            <a:ext cx="1327977" cy="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fr-FR" altLang="fr-FR" sz="1534">
                <a:latin typeface="Calibri" charset="0"/>
              </a:rPr>
              <a:t>Nanopore</a:t>
            </a:r>
          </a:p>
          <a:p>
            <a:pPr algn="ctr" eaLnBrk="1" hangingPunct="1"/>
            <a:r>
              <a:rPr lang="fr-FR" altLang="fr-FR" sz="1534">
                <a:latin typeface="Calibri" charset="0"/>
              </a:rPr>
              <a:t>MinION</a:t>
            </a:r>
          </a:p>
        </p:txBody>
      </p:sp>
      <p:sp>
        <p:nvSpPr>
          <p:cNvPr id="22" name="ZoneTexte 29">
            <a:extLst>
              <a:ext uri="{FF2B5EF4-FFF2-40B4-BE49-F238E27FC236}">
                <a16:creationId xmlns:a16="http://schemas.microsoft.com/office/drawing/2014/main" id="{F214BAF3-CD9E-144B-9194-5E1D35A68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04" y="4603515"/>
            <a:ext cx="1153822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fr-FR" altLang="fr-FR" sz="1534">
                <a:latin typeface="Calibri" charset="0"/>
              </a:rPr>
              <a:t>7Gb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32F00AA-95D7-AB44-9684-0CE7C1BD6F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617" y="3036803"/>
            <a:ext cx="736956" cy="432450"/>
          </a:xfrm>
          <a:prstGeom prst="rect">
            <a:avLst/>
          </a:prstGeom>
        </p:spPr>
      </p:pic>
      <p:pic>
        <p:nvPicPr>
          <p:cNvPr id="2050" name="Picture 2" descr="Ion GeneStudio™ S5 for Agrigenomics">
            <a:extLst>
              <a:ext uri="{FF2B5EF4-FFF2-40B4-BE49-F238E27FC236}">
                <a16:creationId xmlns:a16="http://schemas.microsoft.com/office/drawing/2014/main" id="{A72E7175-D041-3276-0327-A470D6D4F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01" y="2830780"/>
            <a:ext cx="993555" cy="91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FFB37EC-3A08-3C04-8286-FC6BFE780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407" y="2764311"/>
            <a:ext cx="1127718" cy="81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5">
            <a:extLst>
              <a:ext uri="{FF2B5EF4-FFF2-40B4-BE49-F238E27FC236}">
                <a16:creationId xmlns:a16="http://schemas.microsoft.com/office/drawing/2014/main" id="{8909C648-FA66-CB5F-9A15-6E8666B6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153" y="3743584"/>
            <a:ext cx="1086936" cy="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fr-FR" altLang="fr-FR" sz="1534">
                <a:latin typeface="Calibri" charset="0"/>
              </a:rPr>
              <a:t>Nanopore</a:t>
            </a:r>
          </a:p>
          <a:p>
            <a:pPr algn="ctr" eaLnBrk="1" hangingPunct="1"/>
            <a:r>
              <a:rPr lang="fr-FR" altLang="fr-FR" sz="1534">
                <a:latin typeface="Calibri" charset="0"/>
              </a:rPr>
              <a:t>GridiON</a:t>
            </a:r>
          </a:p>
        </p:txBody>
      </p:sp>
    </p:spTree>
    <p:extLst>
      <p:ext uri="{BB962C8B-B14F-4D97-AF65-F5344CB8AC3E}">
        <p14:creationId xmlns:p14="http://schemas.microsoft.com/office/powerpoint/2010/main" val="2381280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/>
              <a:t>Les grandes applications des NGS</a:t>
            </a:r>
          </a:p>
        </p:txBody>
      </p:sp>
      <p:sp>
        <p:nvSpPr>
          <p:cNvPr id="2560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DNA-seq (variants génomiques, de novo)</a:t>
            </a:r>
          </a:p>
          <a:p>
            <a:r>
              <a:rPr lang="fr-FR" sz="2800"/>
              <a:t>RNA-seq (transcriptome)</a:t>
            </a:r>
          </a:p>
          <a:p>
            <a:r>
              <a:rPr lang="fr-FR" sz="2800"/>
              <a:t>ChiP-Seq (sites de liaisons à l’ADN)</a:t>
            </a:r>
          </a:p>
          <a:p>
            <a:r>
              <a:rPr lang="fr-FR" sz="2800"/>
              <a:t>Autres applications </a:t>
            </a:r>
          </a:p>
          <a:p>
            <a:pPr lvl="1"/>
            <a:r>
              <a:rPr lang="fr-FR" sz="2400"/>
              <a:t>Hi-C, clip-seq, net-seq, ribosome profiling etc.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>
                <a:ea typeface="ＭＳ Ｐゴシック" charset="-128"/>
              </a:rPr>
              <a:t>DNA-</a:t>
            </a:r>
            <a:r>
              <a:rPr lang="fr-FR" altLang="fr-FR" dirty="0" err="1">
                <a:ea typeface="ＭＳ Ｐゴシック" charset="-128"/>
              </a:rPr>
              <a:t>seq</a:t>
            </a:r>
            <a:r>
              <a:rPr lang="fr-FR" altLang="fr-FR" dirty="0">
                <a:ea typeface="ＭＳ Ｐゴシック" charset="-128"/>
              </a:rPr>
              <a:t>: </a:t>
            </a:r>
            <a:br>
              <a:rPr lang="fr-FR" altLang="fr-FR" dirty="0">
                <a:ea typeface="ＭＳ Ｐゴシック" charset="-128"/>
              </a:rPr>
            </a:br>
            <a:r>
              <a:rPr lang="fr-FR" altLang="fr-FR" dirty="0">
                <a:ea typeface="ＭＳ Ｐゴシック" charset="-128"/>
              </a:rPr>
              <a:t>Recherche de </a:t>
            </a:r>
            <a:r>
              <a:rPr lang="fr-FR" altLang="fr-FR" dirty="0" err="1">
                <a:ea typeface="ＭＳ Ｐゴシック" charset="-128"/>
              </a:rPr>
              <a:t>variants</a:t>
            </a:r>
            <a:r>
              <a:rPr lang="fr-FR" altLang="fr-FR" dirty="0">
                <a:ea typeface="ＭＳ Ｐゴシック" charset="-128"/>
              </a:rPr>
              <a:t> génomiques</a:t>
            </a:r>
          </a:p>
        </p:txBody>
      </p:sp>
      <p:sp>
        <p:nvSpPr>
          <p:cNvPr id="26626" name="Espace réservé du contenu 2"/>
          <p:cNvSpPr>
            <a:spLocks noGrp="1"/>
          </p:cNvSpPr>
          <p:nvPr>
            <p:ph idx="1"/>
          </p:nvPr>
        </p:nvSpPr>
        <p:spPr>
          <a:xfrm>
            <a:off x="984739" y="2631373"/>
            <a:ext cx="7174523" cy="3259473"/>
          </a:xfrm>
        </p:spPr>
        <p:txBody>
          <a:bodyPr/>
          <a:lstStyle/>
          <a:p>
            <a:r>
              <a:rPr lang="fr-FR" altLang="fr-FR" dirty="0">
                <a:ea typeface="ＭＳ Ｐゴシック" charset="-128"/>
              </a:rPr>
              <a:t>En cancérologie, 2 grandes applications</a:t>
            </a:r>
          </a:p>
          <a:p>
            <a:pPr lvl="1"/>
            <a:r>
              <a:rPr lang="fr-FR" altLang="fr-FR" dirty="0">
                <a:ea typeface="ＭＳ Ｐゴシック" charset="-128"/>
              </a:rPr>
              <a:t>Génétique constitutionnelle (recherche de prédisposition)</a:t>
            </a:r>
          </a:p>
          <a:p>
            <a:pPr lvl="1"/>
            <a:r>
              <a:rPr lang="fr-FR" altLang="fr-FR" dirty="0">
                <a:ea typeface="ＭＳ Ｐゴシック" charset="-128"/>
              </a:rPr>
              <a:t>Génétique somatique (diagnostic, médecine de précision)</a:t>
            </a:r>
          </a:p>
        </p:txBody>
      </p:sp>
    </p:spTree>
    <p:extLst>
      <p:ext uri="{BB962C8B-B14F-4D97-AF65-F5344CB8AC3E}">
        <p14:creationId xmlns:p14="http://schemas.microsoft.com/office/powerpoint/2010/main" val="143444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3681" y="519769"/>
            <a:ext cx="7883317" cy="973917"/>
          </a:xfrm>
        </p:spPr>
        <p:txBody>
          <a:bodyPr/>
          <a:lstStyle/>
          <a:p>
            <a:r>
              <a:rPr lang="fr-FR" dirty="0"/>
              <a:t>Clinical sequencing </a:t>
            </a:r>
          </a:p>
        </p:txBody>
      </p:sp>
      <p:grpSp>
        <p:nvGrpSpPr>
          <p:cNvPr id="10" name="Group 2"/>
          <p:cNvGrpSpPr>
            <a:grpSpLocks/>
          </p:cNvGrpSpPr>
          <p:nvPr/>
        </p:nvGrpSpPr>
        <p:grpSpPr bwMode="auto">
          <a:xfrm>
            <a:off x="3087687" y="2324131"/>
            <a:ext cx="667086" cy="1410552"/>
            <a:chOff x="567" y="1389"/>
            <a:chExt cx="628" cy="1448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1316" t="-804" r="-19838"/>
            <a:stretch>
              <a:fillRect/>
            </a:stretch>
          </p:blipFill>
          <p:spPr bwMode="auto">
            <a:xfrm>
              <a:off x="567" y="1389"/>
              <a:ext cx="628" cy="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-11316" t="-797" r="-19838" b="84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567" y="1389"/>
              <a:ext cx="628" cy="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45"/>
            </a:p>
          </p:txBody>
        </p:sp>
      </p:grpSp>
      <p:cxnSp>
        <p:nvCxnSpPr>
          <p:cNvPr id="13" name="AutoShape 7"/>
          <p:cNvCxnSpPr>
            <a:cxnSpLocks noChangeShapeType="1"/>
          </p:cNvCxnSpPr>
          <p:nvPr/>
        </p:nvCxnSpPr>
        <p:spPr bwMode="auto">
          <a:xfrm flipV="1">
            <a:off x="3973780" y="2975263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234436" y="2730170"/>
            <a:ext cx="1135191" cy="5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Blood </a:t>
            </a: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sample</a:t>
            </a:r>
            <a:endParaRPr lang="fr-FR" sz="1534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5" name="AutoShape 7"/>
          <p:cNvCxnSpPr>
            <a:cxnSpLocks noChangeShapeType="1"/>
          </p:cNvCxnSpPr>
          <p:nvPr/>
        </p:nvCxnSpPr>
        <p:spPr bwMode="auto">
          <a:xfrm flipV="1">
            <a:off x="5201110" y="2971468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719067" y="2719105"/>
            <a:ext cx="1135191" cy="5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Sequence</a:t>
            </a: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gene</a:t>
            </a: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 panel</a:t>
            </a:r>
          </a:p>
        </p:txBody>
      </p:sp>
      <p:cxnSp>
        <p:nvCxnSpPr>
          <p:cNvPr id="19" name="AutoShape 7"/>
          <p:cNvCxnSpPr>
            <a:cxnSpLocks noChangeShapeType="1"/>
          </p:cNvCxnSpPr>
          <p:nvPr/>
        </p:nvCxnSpPr>
        <p:spPr bwMode="auto">
          <a:xfrm flipV="1">
            <a:off x="6928815" y="2991009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7332910" y="2564904"/>
            <a:ext cx="1135191" cy="126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Look for </a:t>
            </a: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germline</a:t>
            </a: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alteration</a:t>
            </a: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 (BRCA mutation)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BBCA56E-EEDB-88F6-95A7-EBC11B149D74}"/>
              </a:ext>
            </a:extLst>
          </p:cNvPr>
          <p:cNvSpPr txBox="1"/>
          <p:nvPr/>
        </p:nvSpPr>
        <p:spPr>
          <a:xfrm>
            <a:off x="301440" y="2775567"/>
            <a:ext cx="2570255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Constitutional mutations</a:t>
            </a:r>
          </a:p>
          <a:p>
            <a:pPr algn="ctr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(risk factors)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88319737-CBF0-5157-CBC2-649D7949C3EA}"/>
              </a:ext>
            </a:extLst>
          </p:cNvPr>
          <p:cNvGrpSpPr>
            <a:grpSpLocks/>
          </p:cNvGrpSpPr>
          <p:nvPr/>
        </p:nvGrpSpPr>
        <p:grpSpPr bwMode="auto">
          <a:xfrm>
            <a:off x="2976747" y="4235442"/>
            <a:ext cx="667086" cy="1410552"/>
            <a:chOff x="567" y="1389"/>
            <a:chExt cx="628" cy="1448"/>
          </a:xfrm>
        </p:grpSpPr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0ECA8892-0656-BFD2-3F27-0E585F39D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1316" t="-804" r="-19838"/>
            <a:stretch>
              <a:fillRect/>
            </a:stretch>
          </p:blipFill>
          <p:spPr bwMode="auto">
            <a:xfrm>
              <a:off x="567" y="1389"/>
              <a:ext cx="628" cy="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-11316" t="-797" r="-19838" b="84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4" name="Text Box 4">
              <a:extLst>
                <a:ext uri="{FF2B5EF4-FFF2-40B4-BE49-F238E27FC236}">
                  <a16:creationId xmlns:a16="http://schemas.microsoft.com/office/drawing/2014/main" id="{FCCCBF7D-1BBC-6844-D476-28033FB90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389"/>
              <a:ext cx="628" cy="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45"/>
            </a:p>
          </p:txBody>
        </p:sp>
      </p:grpSp>
      <p:cxnSp>
        <p:nvCxnSpPr>
          <p:cNvPr id="27" name="AutoShape 7">
            <a:extLst>
              <a:ext uri="{FF2B5EF4-FFF2-40B4-BE49-F238E27FC236}">
                <a16:creationId xmlns:a16="http://schemas.microsoft.com/office/drawing/2014/main" id="{1F99D4CD-1D46-AAD6-32B1-36FDDDDDE17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403609" y="4882779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 Box 9">
            <a:extLst>
              <a:ext uri="{FF2B5EF4-FFF2-40B4-BE49-F238E27FC236}">
                <a16:creationId xmlns:a16="http://schemas.microsoft.com/office/drawing/2014/main" id="{EF772855-4B99-B76E-57A7-6D709423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099" y="4630416"/>
            <a:ext cx="1135191" cy="5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Sequence</a:t>
            </a: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gene</a:t>
            </a: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 panel</a:t>
            </a:r>
          </a:p>
        </p:txBody>
      </p:sp>
      <p:cxnSp>
        <p:nvCxnSpPr>
          <p:cNvPr id="29" name="AutoShape 7">
            <a:extLst>
              <a:ext uri="{FF2B5EF4-FFF2-40B4-BE49-F238E27FC236}">
                <a16:creationId xmlns:a16="http://schemas.microsoft.com/office/drawing/2014/main" id="{77E5C435-232C-2607-659C-22CA0263E7B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042847" y="4902321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 Box 9">
            <a:extLst>
              <a:ext uri="{FF2B5EF4-FFF2-40B4-BE49-F238E27FC236}">
                <a16:creationId xmlns:a16="http://schemas.microsoft.com/office/drawing/2014/main" id="{BF1B4B13-9F23-D6FE-AC0D-212B9613C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6942" y="4361441"/>
            <a:ext cx="1135191" cy="126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Look for </a:t>
            </a: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somatic</a:t>
            </a: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alterations</a:t>
            </a: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 (EGFR mutation)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AA39CE-B112-3A75-4AEA-DD06982B9C84}"/>
              </a:ext>
            </a:extLst>
          </p:cNvPr>
          <p:cNvSpPr txBox="1"/>
          <p:nvPr/>
        </p:nvSpPr>
        <p:spPr>
          <a:xfrm>
            <a:off x="520380" y="4625441"/>
            <a:ext cx="2132379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Somatic mutations</a:t>
            </a:r>
          </a:p>
          <a:p>
            <a:pPr algn="ctr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(Precision medicine)</a:t>
            </a:r>
          </a:p>
        </p:txBody>
      </p:sp>
      <p:sp>
        <p:nvSpPr>
          <p:cNvPr id="32" name="Text Box 10">
            <a:extLst>
              <a:ext uri="{FF2B5EF4-FFF2-40B4-BE49-F238E27FC236}">
                <a16:creationId xmlns:a16="http://schemas.microsoft.com/office/drawing/2014/main" id="{7CA4A1D7-5C32-E7F1-0AA2-4971359E5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5401" y="4168770"/>
            <a:ext cx="1929949" cy="59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662" dirty="0">
                <a:latin typeface="Arial" charset="0"/>
                <a:ea typeface="ＭＳ Ｐゴシック" charset="0"/>
                <a:cs typeface="ＭＳ Ｐゴシック" charset="0"/>
              </a:rPr>
              <a:t>Normal tissue (</a:t>
            </a:r>
            <a:r>
              <a:rPr lang="fr-FR" sz="1662" dirty="0" err="1">
                <a:latin typeface="Arial" charset="0"/>
                <a:ea typeface="ＭＳ Ｐゴシック" charset="0"/>
                <a:cs typeface="ＭＳ Ｐゴシック" charset="0"/>
              </a:rPr>
              <a:t>blood</a:t>
            </a:r>
            <a:r>
              <a:rPr lang="fr-FR" sz="1662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33" name="Text Box 11">
            <a:extLst>
              <a:ext uri="{FF2B5EF4-FFF2-40B4-BE49-F238E27FC236}">
                <a16:creationId xmlns:a16="http://schemas.microsoft.com/office/drawing/2014/main" id="{FCF95E96-B12F-961F-6A5B-035C2B329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175" y="4808731"/>
            <a:ext cx="1378090" cy="33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662" dirty="0" err="1">
                <a:latin typeface="Arial" charset="0"/>
                <a:ea typeface="ＭＳ Ｐゴシック" charset="0"/>
                <a:cs typeface="ＭＳ Ｐゴシック" charset="0"/>
              </a:rPr>
              <a:t>Tumor</a:t>
            </a:r>
            <a:r>
              <a:rPr lang="fr-FR" sz="1662" dirty="0">
                <a:latin typeface="Arial" charset="0"/>
                <a:ea typeface="ＭＳ Ｐゴシック" charset="0"/>
                <a:cs typeface="ＭＳ Ｐゴシック" charset="0"/>
              </a:rPr>
              <a:t> tissue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146B74B-0408-7335-48A5-0603CFE364E2}"/>
              </a:ext>
            </a:extLst>
          </p:cNvPr>
          <p:cNvCxnSpPr>
            <a:cxnSpLocks/>
          </p:cNvCxnSpPr>
          <p:nvPr/>
        </p:nvCxnSpPr>
        <p:spPr>
          <a:xfrm flipV="1">
            <a:off x="3384830" y="4477402"/>
            <a:ext cx="421729" cy="1259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830808E-F315-DD61-E08D-D544042782D6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493758" y="4808730"/>
            <a:ext cx="298417" cy="1681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7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350696" cy="5195664"/>
          </a:xfrm>
        </p:spPr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Evaluations </a:t>
            </a:r>
            <a:br>
              <a:rPr lang="fr-FR">
                <a:solidFill>
                  <a:schemeClr val="tx1"/>
                </a:solidFill>
              </a:rPr>
            </a:br>
            <a:br>
              <a:rPr lang="fr-FR" sz="3600">
                <a:solidFill>
                  <a:schemeClr val="tx1"/>
                </a:solidFill>
              </a:rPr>
            </a:br>
            <a:r>
              <a:rPr lang="fr-FR" sz="3600">
                <a:solidFill>
                  <a:schemeClr val="tx1"/>
                </a:solidFill>
              </a:rPr>
              <a:t>Lundi: </a:t>
            </a:r>
            <a:br>
              <a:rPr lang="fr-FR" sz="3600">
                <a:solidFill>
                  <a:schemeClr val="tx1"/>
                </a:solidFill>
              </a:rPr>
            </a:br>
            <a:r>
              <a:rPr lang="fr-FR" sz="3600">
                <a:solidFill>
                  <a:schemeClr val="tx1"/>
                </a:solidFill>
              </a:rPr>
              <a:t>Résultats de TP commentés</a:t>
            </a:r>
            <a:br>
              <a:rPr lang="fr-FR" sz="3600">
                <a:solidFill>
                  <a:schemeClr val="tx1"/>
                </a:solidFill>
              </a:rPr>
            </a:br>
            <a:br>
              <a:rPr lang="fr-FR" sz="3600">
                <a:solidFill>
                  <a:schemeClr val="tx1"/>
                </a:solidFill>
              </a:rPr>
            </a:br>
            <a:r>
              <a:rPr lang="fr-FR" sz="3600">
                <a:solidFill>
                  <a:schemeClr val="tx1"/>
                </a:solidFill>
              </a:rPr>
              <a:t>Mardi-mercredi:</a:t>
            </a:r>
            <a:br>
              <a:rPr lang="fr-FR" sz="3600"/>
            </a:br>
            <a:r>
              <a:rPr lang="fr-FR" sz="3600"/>
              <a:t>Protocole + résultats Kaggle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091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6F7E06-389B-5E9E-9D89-E7E51DA1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63920"/>
            <a:ext cx="7076708" cy="1001676"/>
          </a:xfrm>
        </p:spPr>
        <p:txBody>
          <a:bodyPr/>
          <a:lstStyle/>
          <a:p>
            <a:r>
              <a:rPr lang="fr-FR"/>
              <a:t>Research sequencing</a:t>
            </a:r>
            <a:br>
              <a:rPr lang="fr-FR"/>
            </a:br>
            <a:r>
              <a:rPr lang="fr-FR"/>
              <a:t>(constitutional)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4C34C-C207-E854-AA52-EE4FBE72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2377" y="2523054"/>
            <a:ext cx="2380686" cy="102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b="587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5" name="AutoShape 7">
            <a:extLst>
              <a:ext uri="{FF2B5EF4-FFF2-40B4-BE49-F238E27FC236}">
                <a16:creationId xmlns:a16="http://schemas.microsoft.com/office/drawing/2014/main" id="{7706B46F-F16A-C931-AA62-46D6321F15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49536" y="3032004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 Box 9">
            <a:extLst>
              <a:ext uri="{FF2B5EF4-FFF2-40B4-BE49-F238E27FC236}">
                <a16:creationId xmlns:a16="http://schemas.microsoft.com/office/drawing/2014/main" id="{D12C6EDE-8763-A411-CC6B-6E4332AF4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375" y="2732051"/>
            <a:ext cx="1135191" cy="5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Genome data</a:t>
            </a:r>
            <a:endParaRPr lang="fr-FR" sz="1534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AutoShape 7">
            <a:extLst>
              <a:ext uri="{FF2B5EF4-FFF2-40B4-BE49-F238E27FC236}">
                <a16:creationId xmlns:a16="http://schemas.microsoft.com/office/drawing/2014/main" id="{1DE844EC-011B-F877-6FFA-64E75B294CA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20220" y="3114623"/>
            <a:ext cx="731967" cy="504147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 Box 9">
            <a:extLst>
              <a:ext uri="{FF2B5EF4-FFF2-40B4-BE49-F238E27FC236}">
                <a16:creationId xmlns:a16="http://schemas.microsoft.com/office/drawing/2014/main" id="{0E5BB972-E7AA-50C9-E6AA-141A0DF08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443" y="3306080"/>
            <a:ext cx="1349830" cy="102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>
                <a:latin typeface="Arial" charset="0"/>
                <a:ea typeface="ＭＳ Ｐゴシック" charset="0"/>
                <a:cs typeface="ＭＳ Ｐゴシック" charset="0"/>
              </a:rPr>
              <a:t>Compare </a:t>
            </a: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cohorts</a:t>
            </a:r>
          </a:p>
          <a:p>
            <a:pPr algn="ctr">
              <a:buClrTx/>
              <a:buFontTx/>
              <a:buNone/>
            </a:pP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(Association Statistics)</a:t>
            </a:r>
            <a:endParaRPr lang="fr-FR" sz="1534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F82577-1DD4-BFEF-2A37-2767CEBBC1A0}"/>
              </a:ext>
            </a:extLst>
          </p:cNvPr>
          <p:cNvSpPr txBox="1"/>
          <p:nvPr/>
        </p:nvSpPr>
        <p:spPr>
          <a:xfrm>
            <a:off x="3371146" y="5397639"/>
            <a:ext cx="2692629" cy="1115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2" b="1">
                <a:latin typeface="Calibri" charset="0"/>
                <a:ea typeface="Calibri" charset="0"/>
                <a:cs typeface="Calibri" charset="0"/>
              </a:rPr>
              <a:t>Genome data= </a:t>
            </a:r>
          </a:p>
          <a:p>
            <a:pPr algn="ctr"/>
            <a:r>
              <a:rPr lang="fr-FR" sz="1662">
                <a:latin typeface="Calibri" charset="0"/>
                <a:ea typeface="Calibri" charset="0"/>
                <a:cs typeface="Calibri" charset="0"/>
              </a:rPr>
              <a:t>2000’s: GWAS=SNP arrays </a:t>
            </a:r>
          </a:p>
          <a:p>
            <a:pPr algn="ctr"/>
            <a:r>
              <a:rPr lang="fr-FR" sz="1662">
                <a:latin typeface="Calibri" charset="0"/>
                <a:ea typeface="Calibri" charset="0"/>
                <a:cs typeface="Calibri" charset="0"/>
              </a:rPr>
              <a:t>2010’s:WES</a:t>
            </a:r>
          </a:p>
          <a:p>
            <a:pPr algn="ctr"/>
            <a:r>
              <a:rPr lang="fr-FR" sz="1662" dirty="0">
                <a:latin typeface="Calibri" charset="0"/>
                <a:ea typeface="Calibri" charset="0"/>
                <a:cs typeface="Calibri" charset="0"/>
              </a:rPr>
              <a:t>2020’s: WGS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0827D7A-6C09-4ED2-83C1-0BF84AEF7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0306" y="4027220"/>
            <a:ext cx="2380686" cy="102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b="587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12" name="AutoShape 7">
            <a:extLst>
              <a:ext uri="{FF2B5EF4-FFF2-40B4-BE49-F238E27FC236}">
                <a16:creationId xmlns:a16="http://schemas.microsoft.com/office/drawing/2014/main" id="{B3C4C956-A960-9B93-5624-6FE70A99602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16007" y="4484271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 Box 9">
            <a:extLst>
              <a:ext uri="{FF2B5EF4-FFF2-40B4-BE49-F238E27FC236}">
                <a16:creationId xmlns:a16="http://schemas.microsoft.com/office/drawing/2014/main" id="{00F7D8B4-054F-4F79-390F-2ACB17962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407" y="4239504"/>
            <a:ext cx="1135191" cy="5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 err="1">
                <a:latin typeface="Arial" charset="0"/>
                <a:ea typeface="ＭＳ Ｐゴシック" charset="0"/>
                <a:cs typeface="ＭＳ Ｐゴシック" charset="0"/>
              </a:rPr>
              <a:t>Genome data</a:t>
            </a:r>
            <a:endParaRPr lang="fr-FR" sz="1534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8" name="AutoShape 7">
            <a:extLst>
              <a:ext uri="{FF2B5EF4-FFF2-40B4-BE49-F238E27FC236}">
                <a16:creationId xmlns:a16="http://schemas.microsoft.com/office/drawing/2014/main" id="{6721475F-08C5-ADC4-05D4-79F48CA8732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92139" y="3977557"/>
            <a:ext cx="735304" cy="562963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B0041A7D-FB1F-6525-CD30-A1AF7E227C32}"/>
              </a:ext>
            </a:extLst>
          </p:cNvPr>
          <p:cNvSpPr txBox="1"/>
          <p:nvPr/>
        </p:nvSpPr>
        <p:spPr>
          <a:xfrm>
            <a:off x="643920" y="2915452"/>
            <a:ext cx="918841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Disease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cohort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986F50-CB3F-AB84-9978-61E06E59AC82}"/>
              </a:ext>
            </a:extLst>
          </p:cNvPr>
          <p:cNvSpPr txBox="1"/>
          <p:nvPr/>
        </p:nvSpPr>
        <p:spPr>
          <a:xfrm>
            <a:off x="626400" y="4274872"/>
            <a:ext cx="895245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cohort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2C931E9-A2D7-6664-222E-252B53F2DE73}"/>
              </a:ext>
            </a:extLst>
          </p:cNvPr>
          <p:cNvSpPr txBox="1"/>
          <p:nvPr/>
        </p:nvSpPr>
        <p:spPr>
          <a:xfrm>
            <a:off x="6333209" y="1169057"/>
            <a:ext cx="2300566" cy="94448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UK 100K genomes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AllofUS USA (1M) 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France Med Gen 2025</a:t>
            </a:r>
          </a:p>
        </p:txBody>
      </p:sp>
    </p:spTree>
    <p:extLst>
      <p:ext uri="{BB962C8B-B14F-4D97-AF65-F5344CB8AC3E}">
        <p14:creationId xmlns:p14="http://schemas.microsoft.com/office/powerpoint/2010/main" val="123681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6F7E06-389B-5E9E-9D89-E7E51DA1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63920"/>
            <a:ext cx="7076708" cy="1001676"/>
          </a:xfrm>
        </p:spPr>
        <p:txBody>
          <a:bodyPr/>
          <a:lstStyle/>
          <a:p>
            <a:r>
              <a:rPr lang="fr-FR"/>
              <a:t>Research sequencing</a:t>
            </a:r>
            <a:br>
              <a:rPr lang="fr-FR"/>
            </a:br>
            <a:r>
              <a:rPr lang="fr-FR"/>
              <a:t>(cancer/somatic)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4C34C-C207-E854-AA52-EE4FBE72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4898" y="3169026"/>
            <a:ext cx="2380686" cy="102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b="587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5" name="AutoShape 7">
            <a:extLst>
              <a:ext uri="{FF2B5EF4-FFF2-40B4-BE49-F238E27FC236}">
                <a16:creationId xmlns:a16="http://schemas.microsoft.com/office/drawing/2014/main" id="{7706B46F-F16A-C931-AA62-46D6321F15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2056" y="3343814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 Box 9">
            <a:extLst>
              <a:ext uri="{FF2B5EF4-FFF2-40B4-BE49-F238E27FC236}">
                <a16:creationId xmlns:a16="http://schemas.microsoft.com/office/drawing/2014/main" id="{D12C6EDE-8763-A411-CC6B-6E4332AF4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9" y="3087012"/>
            <a:ext cx="1135191" cy="5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Tumor Sample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F82577-1DD4-BFEF-2A37-2767CEBBC1A0}"/>
              </a:ext>
            </a:extLst>
          </p:cNvPr>
          <p:cNvSpPr txBox="1"/>
          <p:nvPr/>
        </p:nvSpPr>
        <p:spPr>
          <a:xfrm>
            <a:off x="3092748" y="5118906"/>
            <a:ext cx="2692629" cy="85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2" b="1">
                <a:latin typeface="Calibri" charset="0"/>
                <a:ea typeface="Calibri" charset="0"/>
                <a:cs typeface="Calibri" charset="0"/>
              </a:rPr>
              <a:t>Genome data= </a:t>
            </a:r>
          </a:p>
          <a:p>
            <a:pPr algn="ctr"/>
            <a:r>
              <a:rPr lang="fr-FR" sz="1662">
                <a:latin typeface="Calibri" charset="0"/>
                <a:ea typeface="Calibri" charset="0"/>
                <a:cs typeface="Calibri" charset="0"/>
              </a:rPr>
              <a:t>2010’s:WES</a:t>
            </a:r>
          </a:p>
          <a:p>
            <a:pPr algn="ctr"/>
            <a:r>
              <a:rPr lang="fr-FR" sz="1662" dirty="0">
                <a:latin typeface="Calibri" charset="0"/>
                <a:ea typeface="Calibri" charset="0"/>
                <a:cs typeface="Calibri" charset="0"/>
              </a:rPr>
              <a:t>2020’s: WGS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0041A7D-FB1F-6525-CD30-A1AF7E227C32}"/>
              </a:ext>
            </a:extLst>
          </p:cNvPr>
          <p:cNvSpPr txBox="1"/>
          <p:nvPr/>
        </p:nvSpPr>
        <p:spPr>
          <a:xfrm>
            <a:off x="444753" y="3342251"/>
            <a:ext cx="848309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Cancer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cohort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2C931E9-A2D7-6664-222E-252B53F2DE73}"/>
              </a:ext>
            </a:extLst>
          </p:cNvPr>
          <p:cNvSpPr txBox="1"/>
          <p:nvPr/>
        </p:nvSpPr>
        <p:spPr>
          <a:xfrm>
            <a:off x="7301073" y="1238880"/>
            <a:ext cx="916661" cy="66043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TCGA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PCAWG</a:t>
            </a:r>
          </a:p>
        </p:txBody>
      </p:sp>
      <p:cxnSp>
        <p:nvCxnSpPr>
          <p:cNvPr id="3" name="AutoShape 7">
            <a:extLst>
              <a:ext uri="{FF2B5EF4-FFF2-40B4-BE49-F238E27FC236}">
                <a16:creationId xmlns:a16="http://schemas.microsoft.com/office/drawing/2014/main" id="{3AACAE3E-70AA-6953-65D8-EC707796F8D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45114" y="3897061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 Box 9">
            <a:extLst>
              <a:ext uri="{FF2B5EF4-FFF2-40B4-BE49-F238E27FC236}">
                <a16:creationId xmlns:a16="http://schemas.microsoft.com/office/drawing/2014/main" id="{C564C8BF-C785-E41F-F9EA-D0B384A08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566" y="3640259"/>
            <a:ext cx="1135191" cy="5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Normal Sample</a:t>
            </a:r>
          </a:p>
        </p:txBody>
      </p:sp>
      <p:cxnSp>
        <p:nvCxnSpPr>
          <p:cNvPr id="13" name="AutoShape 7">
            <a:extLst>
              <a:ext uri="{FF2B5EF4-FFF2-40B4-BE49-F238E27FC236}">
                <a16:creationId xmlns:a16="http://schemas.microsoft.com/office/drawing/2014/main" id="{BBFA3B31-5CF7-D3B1-816B-AD7A67AEC06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15484" y="3360673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 Box 9">
            <a:extLst>
              <a:ext uri="{FF2B5EF4-FFF2-40B4-BE49-F238E27FC236}">
                <a16:creationId xmlns:a16="http://schemas.microsoft.com/office/drawing/2014/main" id="{B0835786-BADE-19B2-4278-E4C8BEDF5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8019" y="3183934"/>
            <a:ext cx="1135191" cy="31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Sequence</a:t>
            </a: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D9FBA8A5-D5EB-430A-0F3D-D2D3437F28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27665" y="3870807"/>
            <a:ext cx="367925" cy="270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 Box 9">
            <a:extLst>
              <a:ext uri="{FF2B5EF4-FFF2-40B4-BE49-F238E27FC236}">
                <a16:creationId xmlns:a16="http://schemas.microsoft.com/office/drawing/2014/main" id="{11462EA2-266F-C449-D65D-6C2D3FD87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200" y="3694068"/>
            <a:ext cx="1135191" cy="31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Sequence</a:t>
            </a:r>
          </a:p>
        </p:txBody>
      </p:sp>
      <p:cxnSp>
        <p:nvCxnSpPr>
          <p:cNvPr id="19" name="AutoShape 7">
            <a:extLst>
              <a:ext uri="{FF2B5EF4-FFF2-40B4-BE49-F238E27FC236}">
                <a16:creationId xmlns:a16="http://schemas.microsoft.com/office/drawing/2014/main" id="{732D058E-70D2-591D-EC26-EB69E56812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17111" y="3360673"/>
            <a:ext cx="367925" cy="201265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AutoShape 7">
            <a:extLst>
              <a:ext uri="{FF2B5EF4-FFF2-40B4-BE49-F238E27FC236}">
                <a16:creationId xmlns:a16="http://schemas.microsoft.com/office/drawing/2014/main" id="{F12DBA6E-3C22-7080-921C-20E006AD188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29292" y="3694068"/>
            <a:ext cx="355744" cy="17673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 Box 9">
            <a:extLst>
              <a:ext uri="{FF2B5EF4-FFF2-40B4-BE49-F238E27FC236}">
                <a16:creationId xmlns:a16="http://schemas.microsoft.com/office/drawing/2014/main" id="{6380187A-92E4-4E3D-F567-9713B7099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8078" y="3424006"/>
            <a:ext cx="1135191" cy="31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76686" tIns="39877" rIns="76686" bIns="39877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sz="1534" dirty="0">
                <a:latin typeface="Arial" charset="0"/>
                <a:ea typeface="ＭＳ Ｐゴシック" charset="0"/>
                <a:cs typeface="ＭＳ Ｐゴシック" charset="0"/>
              </a:rPr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1429138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7C5C6-EA37-8F4E-852E-AF7FC7EE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38" y="504367"/>
            <a:ext cx="7174523" cy="1055077"/>
          </a:xfrm>
        </p:spPr>
        <p:txBody>
          <a:bodyPr/>
          <a:lstStyle/>
          <a:p>
            <a:r>
              <a:rPr lang="fr-FR"/>
              <a:t>DNA sequencing types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641D6E8-5176-434A-A944-1F6CA6427310}"/>
              </a:ext>
            </a:extLst>
          </p:cNvPr>
          <p:cNvCxnSpPr/>
          <p:nvPr/>
        </p:nvCxnSpPr>
        <p:spPr>
          <a:xfrm>
            <a:off x="1115616" y="1977876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A0F8D45-777E-F748-AA1E-5D48BD15F9A5}"/>
              </a:ext>
            </a:extLst>
          </p:cNvPr>
          <p:cNvCxnSpPr/>
          <p:nvPr/>
        </p:nvCxnSpPr>
        <p:spPr>
          <a:xfrm>
            <a:off x="1115616" y="2110814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590549F-8DF0-EF4E-97CD-6D959B9E6388}"/>
              </a:ext>
            </a:extLst>
          </p:cNvPr>
          <p:cNvCxnSpPr/>
          <p:nvPr/>
        </p:nvCxnSpPr>
        <p:spPr>
          <a:xfrm>
            <a:off x="1115616" y="2243752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2D81A3A-351E-A243-99D5-647D76A4875F}"/>
              </a:ext>
            </a:extLst>
          </p:cNvPr>
          <p:cNvCxnSpPr/>
          <p:nvPr/>
        </p:nvCxnSpPr>
        <p:spPr>
          <a:xfrm>
            <a:off x="1115616" y="2376690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162C50A-07BE-E74D-9424-6B6461B453BD}"/>
              </a:ext>
            </a:extLst>
          </p:cNvPr>
          <p:cNvCxnSpPr/>
          <p:nvPr/>
        </p:nvCxnSpPr>
        <p:spPr>
          <a:xfrm>
            <a:off x="1115616" y="2509627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1B400FF-063F-1240-8A20-85AC891C2723}"/>
              </a:ext>
            </a:extLst>
          </p:cNvPr>
          <p:cNvCxnSpPr/>
          <p:nvPr/>
        </p:nvCxnSpPr>
        <p:spPr>
          <a:xfrm>
            <a:off x="1115616" y="2642565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620F4E9-6295-214F-9054-1F3FC0F6BE04}"/>
              </a:ext>
            </a:extLst>
          </p:cNvPr>
          <p:cNvCxnSpPr/>
          <p:nvPr/>
        </p:nvCxnSpPr>
        <p:spPr>
          <a:xfrm>
            <a:off x="1115616" y="2775503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F3844BD-2DAC-0843-9188-877A08DC6F5E}"/>
              </a:ext>
            </a:extLst>
          </p:cNvPr>
          <p:cNvCxnSpPr/>
          <p:nvPr/>
        </p:nvCxnSpPr>
        <p:spPr>
          <a:xfrm>
            <a:off x="1115616" y="2908441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59070C4-DBD4-B54D-961F-ED1654F35E8C}"/>
              </a:ext>
            </a:extLst>
          </p:cNvPr>
          <p:cNvCxnSpPr/>
          <p:nvPr/>
        </p:nvCxnSpPr>
        <p:spPr>
          <a:xfrm>
            <a:off x="1115616" y="3041379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BACD81B-7222-4348-AEEE-F13E60696078}"/>
              </a:ext>
            </a:extLst>
          </p:cNvPr>
          <p:cNvCxnSpPr/>
          <p:nvPr/>
        </p:nvCxnSpPr>
        <p:spPr>
          <a:xfrm>
            <a:off x="1115616" y="3174317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87A1D49-1C52-8844-8058-EE4C482F717B}"/>
              </a:ext>
            </a:extLst>
          </p:cNvPr>
          <p:cNvCxnSpPr/>
          <p:nvPr/>
        </p:nvCxnSpPr>
        <p:spPr>
          <a:xfrm>
            <a:off x="1115616" y="3307254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D2C3240-86F9-AC40-B2BB-9C8BAD7E196F}"/>
              </a:ext>
            </a:extLst>
          </p:cNvPr>
          <p:cNvCxnSpPr/>
          <p:nvPr/>
        </p:nvCxnSpPr>
        <p:spPr>
          <a:xfrm>
            <a:off x="1115616" y="3440192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853D3D-1763-A74C-8D5D-6182B181D251}"/>
              </a:ext>
            </a:extLst>
          </p:cNvPr>
          <p:cNvCxnSpPr/>
          <p:nvPr/>
        </p:nvCxnSpPr>
        <p:spPr>
          <a:xfrm>
            <a:off x="1115616" y="3573130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4F44B70-B588-0648-8536-223D06B3A589}"/>
              </a:ext>
            </a:extLst>
          </p:cNvPr>
          <p:cNvCxnSpPr/>
          <p:nvPr/>
        </p:nvCxnSpPr>
        <p:spPr>
          <a:xfrm>
            <a:off x="1115616" y="3706068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713CD2D-97FC-B94B-8988-20F06E8DD6C5}"/>
              </a:ext>
            </a:extLst>
          </p:cNvPr>
          <p:cNvCxnSpPr/>
          <p:nvPr/>
        </p:nvCxnSpPr>
        <p:spPr>
          <a:xfrm>
            <a:off x="1115616" y="3839006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27FC8BE-3ED9-5648-9420-5A9BDBC5A3C3}"/>
              </a:ext>
            </a:extLst>
          </p:cNvPr>
          <p:cNvCxnSpPr/>
          <p:nvPr/>
        </p:nvCxnSpPr>
        <p:spPr>
          <a:xfrm>
            <a:off x="1115616" y="3971944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CF5A4EA-54A7-164F-AAFF-1A4EB12E7072}"/>
              </a:ext>
            </a:extLst>
          </p:cNvPr>
          <p:cNvCxnSpPr/>
          <p:nvPr/>
        </p:nvCxnSpPr>
        <p:spPr>
          <a:xfrm>
            <a:off x="1115616" y="4104882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7CFBD4F-F57C-9248-BAC8-054853F879E4}"/>
              </a:ext>
            </a:extLst>
          </p:cNvPr>
          <p:cNvCxnSpPr/>
          <p:nvPr/>
        </p:nvCxnSpPr>
        <p:spPr>
          <a:xfrm>
            <a:off x="1115616" y="4237819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9CCD941-7C6D-BD41-B610-5E718F561130}"/>
              </a:ext>
            </a:extLst>
          </p:cNvPr>
          <p:cNvCxnSpPr/>
          <p:nvPr/>
        </p:nvCxnSpPr>
        <p:spPr>
          <a:xfrm>
            <a:off x="1115616" y="4370757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DD18ED4-9E24-2F41-BE4D-6509F74BE925}"/>
              </a:ext>
            </a:extLst>
          </p:cNvPr>
          <p:cNvCxnSpPr/>
          <p:nvPr/>
        </p:nvCxnSpPr>
        <p:spPr>
          <a:xfrm>
            <a:off x="1115616" y="4503695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EE2E222-1CC9-5A47-A9D0-709B48144959}"/>
              </a:ext>
            </a:extLst>
          </p:cNvPr>
          <p:cNvCxnSpPr/>
          <p:nvPr/>
        </p:nvCxnSpPr>
        <p:spPr>
          <a:xfrm>
            <a:off x="1115616" y="4636633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6C4D06B-3FD9-0442-97BA-ED3F78DE5B81}"/>
              </a:ext>
            </a:extLst>
          </p:cNvPr>
          <p:cNvCxnSpPr/>
          <p:nvPr/>
        </p:nvCxnSpPr>
        <p:spPr>
          <a:xfrm>
            <a:off x="1115616" y="4769571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AAA5B9E-8457-814A-BDCB-145AE6E33E23}"/>
              </a:ext>
            </a:extLst>
          </p:cNvPr>
          <p:cNvCxnSpPr/>
          <p:nvPr/>
        </p:nvCxnSpPr>
        <p:spPr>
          <a:xfrm>
            <a:off x="1115616" y="4902509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858F561C-DEBF-0045-8C27-BCE886E83DDB}"/>
              </a:ext>
            </a:extLst>
          </p:cNvPr>
          <p:cNvCxnSpPr/>
          <p:nvPr/>
        </p:nvCxnSpPr>
        <p:spPr>
          <a:xfrm>
            <a:off x="1115616" y="5035446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26EDE91-1DB8-C847-9E19-235AC2BAD15D}"/>
              </a:ext>
            </a:extLst>
          </p:cNvPr>
          <p:cNvCxnSpPr/>
          <p:nvPr/>
        </p:nvCxnSpPr>
        <p:spPr>
          <a:xfrm>
            <a:off x="1115616" y="5168384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74D098F7-E23C-9446-A470-A3CE996FBDE4}"/>
              </a:ext>
            </a:extLst>
          </p:cNvPr>
          <p:cNvCxnSpPr/>
          <p:nvPr/>
        </p:nvCxnSpPr>
        <p:spPr>
          <a:xfrm>
            <a:off x="1115616" y="5301322"/>
            <a:ext cx="2791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A8835A9-E228-0D48-8EEB-55E7040B90BC}"/>
              </a:ext>
            </a:extLst>
          </p:cNvPr>
          <p:cNvSpPr/>
          <p:nvPr/>
        </p:nvSpPr>
        <p:spPr>
          <a:xfrm>
            <a:off x="1307798" y="1948855"/>
            <a:ext cx="7720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C3E755-E510-E746-907E-3407EC5BF820}"/>
              </a:ext>
            </a:extLst>
          </p:cNvPr>
          <p:cNvSpPr/>
          <p:nvPr/>
        </p:nvSpPr>
        <p:spPr>
          <a:xfrm>
            <a:off x="1502249" y="1948851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C554F0-2F7B-8942-9B04-D636BD4ACDC0}"/>
              </a:ext>
            </a:extLst>
          </p:cNvPr>
          <p:cNvSpPr/>
          <p:nvPr/>
        </p:nvSpPr>
        <p:spPr>
          <a:xfrm>
            <a:off x="1641440" y="1948851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D07002-C9E1-7D4C-9FCE-14086FC514E4}"/>
              </a:ext>
            </a:extLst>
          </p:cNvPr>
          <p:cNvSpPr/>
          <p:nvPr/>
        </p:nvSpPr>
        <p:spPr>
          <a:xfrm>
            <a:off x="1780630" y="1948855"/>
            <a:ext cx="10979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F0AD0E-8EED-DE45-855B-408FC110CD92}"/>
              </a:ext>
            </a:extLst>
          </p:cNvPr>
          <p:cNvSpPr/>
          <p:nvPr/>
        </p:nvSpPr>
        <p:spPr>
          <a:xfrm>
            <a:off x="2546152" y="2212879"/>
            <a:ext cx="7720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11F27D-71A1-AA4A-9445-067D49455586}"/>
              </a:ext>
            </a:extLst>
          </p:cNvPr>
          <p:cNvSpPr/>
          <p:nvPr/>
        </p:nvSpPr>
        <p:spPr>
          <a:xfrm>
            <a:off x="2740603" y="2212879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0F0982-43A6-8144-AE47-5D1FE4EE4837}"/>
              </a:ext>
            </a:extLst>
          </p:cNvPr>
          <p:cNvSpPr/>
          <p:nvPr/>
        </p:nvSpPr>
        <p:spPr>
          <a:xfrm>
            <a:off x="2879794" y="2212879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478FD5-8D0D-6C4D-BCF3-DF029F4F9DA9}"/>
              </a:ext>
            </a:extLst>
          </p:cNvPr>
          <p:cNvSpPr/>
          <p:nvPr/>
        </p:nvSpPr>
        <p:spPr>
          <a:xfrm>
            <a:off x="3281822" y="2212879"/>
            <a:ext cx="10979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06B8A0-ABF2-6542-A8B0-37591120EAA9}"/>
              </a:ext>
            </a:extLst>
          </p:cNvPr>
          <p:cNvSpPr/>
          <p:nvPr/>
        </p:nvSpPr>
        <p:spPr>
          <a:xfrm>
            <a:off x="1514431" y="2879305"/>
            <a:ext cx="49155" cy="498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563AB2-08AB-1446-811F-97260E8644D0}"/>
              </a:ext>
            </a:extLst>
          </p:cNvPr>
          <p:cNvSpPr/>
          <p:nvPr/>
        </p:nvSpPr>
        <p:spPr>
          <a:xfrm>
            <a:off x="1653622" y="2879305"/>
            <a:ext cx="49155" cy="498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5DCE9C-4A3A-5445-8155-91B14DD5EFD8}"/>
              </a:ext>
            </a:extLst>
          </p:cNvPr>
          <p:cNvSpPr/>
          <p:nvPr/>
        </p:nvSpPr>
        <p:spPr>
          <a:xfrm>
            <a:off x="1761659" y="2879305"/>
            <a:ext cx="109795" cy="498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ED7B06-9325-6E40-8D6E-74ABFDB56A9C}"/>
              </a:ext>
            </a:extLst>
          </p:cNvPr>
          <p:cNvSpPr/>
          <p:nvPr/>
        </p:nvSpPr>
        <p:spPr>
          <a:xfrm>
            <a:off x="2984642" y="2876536"/>
            <a:ext cx="7720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4942BAD-1372-3847-9EAF-886FB9994A74}"/>
              </a:ext>
            </a:extLst>
          </p:cNvPr>
          <p:cNvSpPr/>
          <p:nvPr/>
        </p:nvSpPr>
        <p:spPr>
          <a:xfrm>
            <a:off x="3176154" y="2876536"/>
            <a:ext cx="10979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943D98-9DF1-E943-9F3F-911F39459093}"/>
              </a:ext>
            </a:extLst>
          </p:cNvPr>
          <p:cNvSpPr/>
          <p:nvPr/>
        </p:nvSpPr>
        <p:spPr>
          <a:xfrm>
            <a:off x="2573224" y="3680152"/>
            <a:ext cx="7720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0C6284-64C5-674D-9DF2-D302800A42CD}"/>
              </a:ext>
            </a:extLst>
          </p:cNvPr>
          <p:cNvSpPr/>
          <p:nvPr/>
        </p:nvSpPr>
        <p:spPr>
          <a:xfrm>
            <a:off x="2767675" y="3680152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330C4D-2E42-C442-A0FD-5722F49E072E}"/>
              </a:ext>
            </a:extLst>
          </p:cNvPr>
          <p:cNvSpPr/>
          <p:nvPr/>
        </p:nvSpPr>
        <p:spPr>
          <a:xfrm>
            <a:off x="3046056" y="3680152"/>
            <a:ext cx="10979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A52783-D299-5C44-A180-296DD51DCCFB}"/>
              </a:ext>
            </a:extLst>
          </p:cNvPr>
          <p:cNvSpPr/>
          <p:nvPr/>
        </p:nvSpPr>
        <p:spPr>
          <a:xfrm>
            <a:off x="2161806" y="4485754"/>
            <a:ext cx="77205" cy="498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9FA1A4-E4E1-B24C-B4E7-0FE4024D6B00}"/>
              </a:ext>
            </a:extLst>
          </p:cNvPr>
          <p:cNvSpPr/>
          <p:nvPr/>
        </p:nvSpPr>
        <p:spPr>
          <a:xfrm>
            <a:off x="2495447" y="4485751"/>
            <a:ext cx="49155" cy="498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E5314A-856B-0F4C-B39F-55C412ACA741}"/>
              </a:ext>
            </a:extLst>
          </p:cNvPr>
          <p:cNvSpPr/>
          <p:nvPr/>
        </p:nvSpPr>
        <p:spPr>
          <a:xfrm>
            <a:off x="2634638" y="4485754"/>
            <a:ext cx="109795" cy="498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39F28-0B69-D24B-9E2C-A23B304E18F8}"/>
              </a:ext>
            </a:extLst>
          </p:cNvPr>
          <p:cNvSpPr/>
          <p:nvPr/>
        </p:nvSpPr>
        <p:spPr>
          <a:xfrm>
            <a:off x="1248555" y="4874277"/>
            <a:ext cx="166914" cy="498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D30D61-C0A6-264C-98AB-6E6AA13F4D3C}"/>
              </a:ext>
            </a:extLst>
          </p:cNvPr>
          <p:cNvSpPr/>
          <p:nvPr/>
        </p:nvSpPr>
        <p:spPr>
          <a:xfrm>
            <a:off x="1532714" y="4874273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86DE2D-9F4C-9142-B648-A6CE3D3E9853}"/>
              </a:ext>
            </a:extLst>
          </p:cNvPr>
          <p:cNvSpPr/>
          <p:nvPr/>
        </p:nvSpPr>
        <p:spPr>
          <a:xfrm>
            <a:off x="1671905" y="4874273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AA38FB-1F23-2B40-A388-9CE3E0B4FC19}"/>
              </a:ext>
            </a:extLst>
          </p:cNvPr>
          <p:cNvSpPr/>
          <p:nvPr/>
        </p:nvSpPr>
        <p:spPr>
          <a:xfrm>
            <a:off x="1811095" y="4874276"/>
            <a:ext cx="10979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9C05F8-BFD0-3349-9222-CF674B8A733B}"/>
              </a:ext>
            </a:extLst>
          </p:cNvPr>
          <p:cNvSpPr/>
          <p:nvPr/>
        </p:nvSpPr>
        <p:spPr>
          <a:xfrm>
            <a:off x="2386261" y="3680152"/>
            <a:ext cx="10979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AE9FAF-71D9-FA43-8A52-AF0A8453009F}"/>
              </a:ext>
            </a:extLst>
          </p:cNvPr>
          <p:cNvSpPr/>
          <p:nvPr/>
        </p:nvSpPr>
        <p:spPr>
          <a:xfrm>
            <a:off x="2238650" y="3680152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DCF448-014B-EE43-834D-59F2382EAE76}"/>
              </a:ext>
            </a:extLst>
          </p:cNvPr>
          <p:cNvSpPr/>
          <p:nvPr/>
        </p:nvSpPr>
        <p:spPr>
          <a:xfrm>
            <a:off x="3100128" y="2212879"/>
            <a:ext cx="7720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4DAFDC7-C75F-B94A-9E06-67EB246C8AB8}"/>
              </a:ext>
            </a:extLst>
          </p:cNvPr>
          <p:cNvSpPr/>
          <p:nvPr/>
        </p:nvSpPr>
        <p:spPr>
          <a:xfrm>
            <a:off x="1979713" y="3959877"/>
            <a:ext cx="166914" cy="498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EB1A6B7-0EE2-404E-BD2F-270BC3A05855}"/>
              </a:ext>
            </a:extLst>
          </p:cNvPr>
          <p:cNvSpPr/>
          <p:nvPr/>
        </p:nvSpPr>
        <p:spPr>
          <a:xfrm>
            <a:off x="1506034" y="3959873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4C7C71-7F29-9849-93EC-33C55C667424}"/>
              </a:ext>
            </a:extLst>
          </p:cNvPr>
          <p:cNvSpPr/>
          <p:nvPr/>
        </p:nvSpPr>
        <p:spPr>
          <a:xfrm>
            <a:off x="1645224" y="3959873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F25ED26-F713-C942-809B-9FB6465C771C}"/>
              </a:ext>
            </a:extLst>
          </p:cNvPr>
          <p:cNvSpPr/>
          <p:nvPr/>
        </p:nvSpPr>
        <p:spPr>
          <a:xfrm>
            <a:off x="1784414" y="3959876"/>
            <a:ext cx="10979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566ADA-0683-714B-9A00-D9F7E9F1F9BD}"/>
              </a:ext>
            </a:extLst>
          </p:cNvPr>
          <p:cNvSpPr/>
          <p:nvPr/>
        </p:nvSpPr>
        <p:spPr>
          <a:xfrm>
            <a:off x="3194437" y="3154618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64EA027-3F21-E646-8C59-0CFB3D182747}"/>
              </a:ext>
            </a:extLst>
          </p:cNvPr>
          <p:cNvSpPr/>
          <p:nvPr/>
        </p:nvSpPr>
        <p:spPr>
          <a:xfrm>
            <a:off x="3333628" y="3154618"/>
            <a:ext cx="4915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5C83E83-023F-D442-BD42-06731A9FE577}"/>
              </a:ext>
            </a:extLst>
          </p:cNvPr>
          <p:cNvSpPr/>
          <p:nvPr/>
        </p:nvSpPr>
        <p:spPr>
          <a:xfrm>
            <a:off x="2999890" y="3154622"/>
            <a:ext cx="109795" cy="49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C6E6E2F-454E-114D-8D11-BB0D05FB2581}"/>
              </a:ext>
            </a:extLst>
          </p:cNvPr>
          <p:cNvSpPr txBox="1"/>
          <p:nvPr/>
        </p:nvSpPr>
        <p:spPr>
          <a:xfrm>
            <a:off x="4701102" y="2876537"/>
            <a:ext cx="3352521" cy="94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6531" indent="-316531">
              <a:buFont typeface="Arial" panose="020B0604020202020204" pitchFamily="34" charset="0"/>
              <a:buChar char="•"/>
            </a:pPr>
            <a:r>
              <a:rPr lang="fr-FR" sz="1846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WGS</a:t>
            </a:r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= Whole genome (3Gb)</a:t>
            </a: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fr-FR" sz="1846">
                <a:solidFill>
                  <a:srgbClr val="33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</a:t>
            </a:r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: whole exome (50Mb)</a:t>
            </a:r>
          </a:p>
          <a:p>
            <a:pPr marL="316531" indent="-316531">
              <a:buFont typeface="Arial" panose="020B0604020202020204" pitchFamily="34" charset="0"/>
              <a:buChar char="•"/>
            </a:pPr>
            <a:r>
              <a:rPr lang="fr-FR" sz="1846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Panel</a:t>
            </a:r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: selected genes (200kb)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40965F-B65F-6545-9B37-0ACB8989C638}"/>
              </a:ext>
            </a:extLst>
          </p:cNvPr>
          <p:cNvSpPr txBox="1"/>
          <p:nvPr/>
        </p:nvSpPr>
        <p:spPr>
          <a:xfrm>
            <a:off x="1301021" y="5441660"/>
            <a:ext cx="2449132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Chromosome sequence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EC1635C-66B3-3F4C-B95B-5026BB86BCF6}"/>
              </a:ext>
            </a:extLst>
          </p:cNvPr>
          <p:cNvSpPr txBox="1"/>
          <p:nvPr/>
        </p:nvSpPr>
        <p:spPr>
          <a:xfrm>
            <a:off x="2795779" y="1900215"/>
            <a:ext cx="511935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92"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23C6CA13-F4E4-6349-ADB1-9069D079EC4A}"/>
              </a:ext>
            </a:extLst>
          </p:cNvPr>
          <p:cNvSpPr txBox="1"/>
          <p:nvPr/>
        </p:nvSpPr>
        <p:spPr>
          <a:xfrm>
            <a:off x="3487094" y="2326560"/>
            <a:ext cx="506357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92">
                <a:latin typeface="Calibri" panose="020F0502020204030204" pitchFamily="34" charset="0"/>
                <a:cs typeface="Calibri" panose="020F0502020204030204" pitchFamily="34" charset="0"/>
              </a:rPr>
              <a:t>exon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77D465B-6439-314C-A976-14FBF7C824E0}"/>
              </a:ext>
            </a:extLst>
          </p:cNvPr>
          <p:cNvCxnSpPr>
            <a:cxnSpLocks/>
          </p:cNvCxnSpPr>
          <p:nvPr/>
        </p:nvCxnSpPr>
        <p:spPr>
          <a:xfrm flipH="1" flipV="1">
            <a:off x="3391617" y="2262729"/>
            <a:ext cx="221202" cy="140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30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Evénéments recherchés par DNA-seq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685800" y="2583051"/>
            <a:ext cx="7772400" cy="3798277"/>
          </a:xfrm>
        </p:spPr>
        <p:txBody>
          <a:bodyPr/>
          <a:lstStyle/>
          <a:p>
            <a:pPr lvl="1"/>
            <a:r>
              <a:rPr lang="fr-FR" altLang="fr-FR" dirty="0">
                <a:ea typeface="ＭＳ Ｐゴシック" charset="-128"/>
              </a:rPr>
              <a:t>Variations ponctuelles=SNV</a:t>
            </a:r>
          </a:p>
          <a:p>
            <a:pPr lvl="1"/>
            <a:r>
              <a:rPr lang="fr-FR" altLang="fr-FR" dirty="0">
                <a:ea typeface="ＭＳ Ｐゴシック" charset="-128"/>
              </a:rPr>
              <a:t>Réarrangements</a:t>
            </a:r>
          </a:p>
          <a:p>
            <a:pPr lvl="1"/>
            <a:r>
              <a:rPr lang="fr-FR" altLang="fr-FR" dirty="0">
                <a:ea typeface="ＭＳ Ｐゴシック" charset="-128"/>
              </a:rPr>
              <a:t>Changement de nombres de copies =CNV</a:t>
            </a:r>
          </a:p>
          <a:p>
            <a:pPr lvl="1"/>
            <a:r>
              <a:rPr lang="fr-FR" altLang="fr-FR" dirty="0">
                <a:ea typeface="ＭＳ Ｐゴシック" charset="-128"/>
              </a:rPr>
              <a:t>Amplification de microsatellites</a:t>
            </a:r>
          </a:p>
          <a:p>
            <a:pPr lvl="1"/>
            <a:r>
              <a:rPr lang="fr-FR" altLang="fr-FR" dirty="0">
                <a:ea typeface="ＭＳ Ｐゴシック" charset="-128"/>
              </a:rPr>
              <a:t>Profils mutationnels</a:t>
            </a:r>
          </a:p>
          <a:p>
            <a:pPr lvl="1"/>
            <a:endParaRPr lang="fr-FR" altLang="fr-FR" dirty="0">
              <a:ea typeface="ＭＳ Ｐゴシック" charset="-128"/>
            </a:endParaRPr>
          </a:p>
          <a:p>
            <a:pPr lvl="1"/>
            <a:endParaRPr lang="fr-FR" altLang="fr-FR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1357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693" y="1052736"/>
            <a:ext cx="8440615" cy="543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11560" y="2283526"/>
            <a:ext cx="1754066" cy="337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3077" tIns="41538" rIns="83077" bIns="41538"/>
          <a:lstStyle/>
          <a:p>
            <a:pPr>
              <a:tabLst>
                <a:tab pos="0" algn="l"/>
                <a:tab pos="422041" algn="l"/>
                <a:tab pos="844083" algn="l"/>
                <a:tab pos="1266124" algn="l"/>
                <a:tab pos="1688165" algn="l"/>
                <a:tab pos="2110207" algn="l"/>
                <a:tab pos="2532248" algn="l"/>
                <a:tab pos="2954289" algn="l"/>
                <a:tab pos="3376331" algn="l"/>
                <a:tab pos="3798372" algn="l"/>
                <a:tab pos="4220413" algn="l"/>
                <a:tab pos="4642455" algn="l"/>
                <a:tab pos="5064496" algn="l"/>
                <a:tab pos="5486537" algn="l"/>
                <a:tab pos="5908578" algn="l"/>
                <a:tab pos="6330620" algn="l"/>
                <a:tab pos="6752661" algn="l"/>
                <a:tab pos="7174702" algn="l"/>
                <a:tab pos="7596744" algn="l"/>
                <a:tab pos="8018785" algn="l"/>
                <a:tab pos="8440826" algn="l"/>
              </a:tabLst>
              <a:defRPr/>
            </a:pPr>
            <a:r>
              <a:rPr lang="fr-FR" sz="1662" b="1">
                <a:latin typeface="Calibri" charset="0"/>
                <a:cs typeface="DejaVu Sans" charset="0"/>
              </a:rPr>
              <a:t>NORMAL TISSUE 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611560" y="4368769"/>
            <a:ext cx="1754066" cy="335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3077" tIns="41538" rIns="83077" bIns="41538"/>
          <a:lstStyle/>
          <a:p>
            <a:pPr>
              <a:tabLst>
                <a:tab pos="0" algn="l"/>
                <a:tab pos="422041" algn="l"/>
                <a:tab pos="844083" algn="l"/>
                <a:tab pos="1266124" algn="l"/>
                <a:tab pos="1688165" algn="l"/>
                <a:tab pos="2110207" algn="l"/>
                <a:tab pos="2532248" algn="l"/>
                <a:tab pos="2954289" algn="l"/>
                <a:tab pos="3376331" algn="l"/>
                <a:tab pos="3798372" algn="l"/>
                <a:tab pos="4220413" algn="l"/>
                <a:tab pos="4642455" algn="l"/>
                <a:tab pos="5064496" algn="l"/>
                <a:tab pos="5486537" algn="l"/>
                <a:tab pos="5908578" algn="l"/>
                <a:tab pos="6330620" algn="l"/>
                <a:tab pos="6752661" algn="l"/>
                <a:tab pos="7174702" algn="l"/>
                <a:tab pos="7596744" algn="l"/>
                <a:tab pos="8018785" algn="l"/>
                <a:tab pos="8440826" algn="l"/>
              </a:tabLst>
              <a:defRPr/>
            </a:pPr>
            <a:r>
              <a:rPr lang="fr-FR" sz="1662" b="1">
                <a:latin typeface="Calibri" charset="0"/>
                <a:cs typeface="DejaVu Sans" charset="0"/>
              </a:rPr>
              <a:t>CANCER TISSUE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17F7392-20FB-4542-8682-6334B4163B2B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9144000" cy="50849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entury Gothic" panose="020B0502020202020204" pitchFamily="34" charset="0"/>
                <a:ea typeface="ＭＳ Ｐゴシック" charset="0"/>
                <a:cs typeface="Century Gothic" panose="020B0502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fr-FR" sz="3200" dirty="0"/>
              <a:t>Mutation ponctuelle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B93B708-247B-9744-980B-2526E60DF6D7}"/>
              </a:ext>
            </a:extLst>
          </p:cNvPr>
          <p:cNvSpPr txBox="1"/>
          <p:nvPr/>
        </p:nvSpPr>
        <p:spPr>
          <a:xfrm>
            <a:off x="3499872" y="6476446"/>
            <a:ext cx="245509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Génome de référence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2A5C6D-5302-AF44-A528-99151AF62369}"/>
              </a:ext>
            </a:extLst>
          </p:cNvPr>
          <p:cNvSpPr txBox="1"/>
          <p:nvPr/>
        </p:nvSpPr>
        <p:spPr>
          <a:xfrm>
            <a:off x="6228184" y="2924944"/>
            <a:ext cx="1920526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« reads » alignés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80259E-57EE-E748-AFEE-38E57796822E}"/>
              </a:ext>
            </a:extLst>
          </p:cNvPr>
          <p:cNvSpPr txBox="1"/>
          <p:nvPr/>
        </p:nvSpPr>
        <p:spPr>
          <a:xfrm>
            <a:off x="3175407" y="4768462"/>
            <a:ext cx="1378228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Mutation ponctuelle</a:t>
            </a:r>
          </a:p>
        </p:txBody>
      </p:sp>
    </p:spTree>
    <p:extLst>
      <p:ext uri="{BB962C8B-B14F-4D97-AF65-F5344CB8AC3E}">
        <p14:creationId xmlns:p14="http://schemas.microsoft.com/office/powerpoint/2010/main" val="3774814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5BF2EE-C277-834E-9891-FD6B681D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62" y="404664"/>
            <a:ext cx="7772400" cy="515144"/>
          </a:xfrm>
        </p:spPr>
        <p:txBody>
          <a:bodyPr/>
          <a:lstStyle/>
          <a:p>
            <a:r>
              <a:rPr lang="fr-FR"/>
              <a:t>Copy number variations</a:t>
            </a:r>
          </a:p>
        </p:txBody>
      </p:sp>
      <p:pic>
        <p:nvPicPr>
          <p:cNvPr id="3074" name="Picture 2" descr="Copy number variation - Wikipedia">
            <a:extLst>
              <a:ext uri="{FF2B5EF4-FFF2-40B4-BE49-F238E27FC236}">
                <a16:creationId xmlns:a16="http://schemas.microsoft.com/office/drawing/2014/main" id="{AFC5942D-B9F8-6242-92DE-12018349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62" y="1772816"/>
            <a:ext cx="3135916" cy="479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52D0D0-262C-004C-8080-547D9F146094}"/>
              </a:ext>
            </a:extLst>
          </p:cNvPr>
          <p:cNvSpPr txBox="1"/>
          <p:nvPr/>
        </p:nvSpPr>
        <p:spPr>
          <a:xfrm>
            <a:off x="4067944" y="1916832"/>
            <a:ext cx="4176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Caused by recombination errors during DNA repair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Can be loss or gain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Oncogenic events= loss of a tumor suppressor or gain of a oncogene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763FE14-56B9-5043-BBE4-A92A8CDD96DE}"/>
              </a:ext>
            </a:extLst>
          </p:cNvPr>
          <p:cNvSpPr txBox="1"/>
          <p:nvPr/>
        </p:nvSpPr>
        <p:spPr>
          <a:xfrm rot="20631476">
            <a:off x="5579635" y="4346935"/>
            <a:ext cx="1363194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r"/>
            <a:r>
              <a:rPr lang="fr-FR" sz="2000">
                <a:latin typeface="Calibri" charset="0"/>
                <a:ea typeface="Calibri" charset="0"/>
                <a:cs typeface="Calibri" charset="0"/>
              </a:rPr>
              <a:t>Cf cours</a:t>
            </a:r>
          </a:p>
          <a:p>
            <a:pPr algn="r"/>
            <a:r>
              <a:rPr lang="fr-FR" sz="2000">
                <a:latin typeface="Calibri" charset="0"/>
                <a:ea typeface="Calibri" charset="0"/>
                <a:cs typeface="Calibri" charset="0"/>
              </a:rPr>
              <a:t>Bastien Job</a:t>
            </a:r>
          </a:p>
        </p:txBody>
      </p:sp>
    </p:spTree>
    <p:extLst>
      <p:ext uri="{BB962C8B-B14F-4D97-AF65-F5344CB8AC3E}">
        <p14:creationId xmlns:p14="http://schemas.microsoft.com/office/powerpoint/2010/main" val="2768781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50AA4AD2-A495-ED0E-F3E3-755AA6B3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16" t="-804" r="-19838"/>
          <a:stretch>
            <a:fillRect/>
          </a:stretch>
        </p:blipFill>
        <p:spPr bwMode="auto">
          <a:xfrm>
            <a:off x="727106" y="2503564"/>
            <a:ext cx="920262" cy="212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-11316" t="-797" r="-19838" b="8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BACDC6AE-4E3C-FD72-D0AF-F5D54DD6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16" t="-804" r="-19838"/>
          <a:stretch>
            <a:fillRect/>
          </a:stretch>
        </p:blipFill>
        <p:spPr bwMode="auto">
          <a:xfrm>
            <a:off x="992981" y="2607743"/>
            <a:ext cx="920262" cy="212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-11316" t="-797" r="-19838" b="8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70F331BF-0279-6373-B464-2388C4A83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16" t="-804" r="-19838"/>
          <a:stretch>
            <a:fillRect/>
          </a:stretch>
        </p:blipFill>
        <p:spPr bwMode="auto">
          <a:xfrm>
            <a:off x="1301350" y="2774568"/>
            <a:ext cx="920262" cy="212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-11316" t="-797" r="-19838" b="8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E71E5B6-5F60-C0A7-5405-4DC6B72B5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16" t="-804" r="-19838"/>
          <a:stretch>
            <a:fillRect/>
          </a:stretch>
        </p:blipFill>
        <p:spPr bwMode="auto">
          <a:xfrm>
            <a:off x="1589115" y="2968846"/>
            <a:ext cx="920262" cy="212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-11316" t="-797" r="-19838" b="8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DC7D49-1AD6-762B-B6C2-077048A9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Mutations somatiques sur cohortes de patients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C8AE481F-C755-79D2-99BE-7AA910078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300" y="3134435"/>
            <a:ext cx="1471018" cy="34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077" tIns="43200" rIns="83077" bIns="432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662" dirty="0">
                <a:latin typeface="Arial" charset="0"/>
                <a:ea typeface="ＭＳ Ｐゴシック" charset="0"/>
                <a:cs typeface="ＭＳ Ｐゴシック" charset="0"/>
              </a:rPr>
              <a:t>Normal tissue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41152649-A1C4-1060-E410-26E77FA5F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972" y="3433373"/>
            <a:ext cx="1390997" cy="34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077" tIns="43200" rIns="83077" bIns="432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662" dirty="0" err="1">
                <a:latin typeface="Arial" charset="0"/>
                <a:ea typeface="ＭＳ Ｐゴシック" charset="0"/>
                <a:cs typeface="ＭＳ Ｐゴシック" charset="0"/>
              </a:rPr>
              <a:t>Tumor</a:t>
            </a:r>
            <a:r>
              <a:rPr lang="fr-FR" sz="1662" dirty="0">
                <a:latin typeface="Arial" charset="0"/>
                <a:ea typeface="ＭＳ Ｐゴシック" charset="0"/>
                <a:cs typeface="ＭＳ Ｐゴシック" charset="0"/>
              </a:rPr>
              <a:t> tissue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838B7E5-34F3-A534-9DF2-7D4DB80B4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115" y="2968846"/>
            <a:ext cx="920262" cy="212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719797-9C4E-2BDC-5D46-C0B2025C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2933" y="3421649"/>
            <a:ext cx="42497" cy="42497"/>
          </a:xfrm>
          <a:prstGeom prst="ellipse">
            <a:avLst/>
          </a:prstGeom>
          <a:solidFill>
            <a:srgbClr val="FFFFFF"/>
          </a:solidFill>
          <a:ln w="324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57BF6F-72E3-32A7-7449-8EBC85BE9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403" y="3545022"/>
            <a:ext cx="41031" cy="41031"/>
          </a:xfrm>
          <a:prstGeom prst="ellipse">
            <a:avLst/>
          </a:prstGeom>
          <a:solidFill>
            <a:srgbClr val="969696"/>
          </a:solidFill>
          <a:ln w="324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cxnSp>
        <p:nvCxnSpPr>
          <p:cNvPr id="9" name="AutoShape 8">
            <a:extLst>
              <a:ext uri="{FF2B5EF4-FFF2-40B4-BE49-F238E27FC236}">
                <a16:creationId xmlns:a16="http://schemas.microsoft.com/office/drawing/2014/main" id="{F791B4FA-8B0B-D8DE-99B6-84B8801E3D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95430" y="3401134"/>
            <a:ext cx="322385" cy="42497"/>
          </a:xfrm>
          <a:prstGeom prst="straightConnector1">
            <a:avLst/>
          </a:prstGeom>
          <a:noFill/>
          <a:ln w="3240">
            <a:solidFill>
              <a:srgbClr val="A6A6A6"/>
            </a:solidFill>
            <a:miter lim="800000"/>
            <a:headEnd/>
            <a:tailEnd type="triangle" w="med" len="med"/>
          </a:ln>
          <a:effectLst>
            <a:outerShdw blurRad="63500" dist="81487" dir="1675415" algn="ctr" rotWithShape="0">
              <a:srgbClr val="000000">
                <a:alpha val="35036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9">
            <a:extLst>
              <a:ext uri="{FF2B5EF4-FFF2-40B4-BE49-F238E27FC236}">
                <a16:creationId xmlns:a16="http://schemas.microsoft.com/office/drawing/2014/main" id="{D353EF2D-4EC4-CEA1-7FAA-F8D124F8276D}"/>
              </a:ext>
            </a:extLst>
          </p:cNvPr>
          <p:cNvCxnSpPr>
            <a:cxnSpLocks noChangeShapeType="1"/>
            <a:endCxn id="12" idx="1"/>
          </p:cNvCxnSpPr>
          <p:nvPr/>
        </p:nvCxnSpPr>
        <p:spPr bwMode="auto">
          <a:xfrm>
            <a:off x="2062434" y="3551803"/>
            <a:ext cx="527538" cy="53080"/>
          </a:xfrm>
          <a:prstGeom prst="straightConnector1">
            <a:avLst/>
          </a:prstGeom>
          <a:noFill/>
          <a:ln w="3240">
            <a:solidFill>
              <a:srgbClr val="A6A6A6"/>
            </a:solidFill>
            <a:miter lim="800000"/>
            <a:headEnd/>
            <a:tailEnd type="triangle" w="med" len="med"/>
          </a:ln>
          <a:effectLst>
            <a:outerShdw blurRad="63500" dist="81487" dir="1675415" algn="ctr" rotWithShape="0">
              <a:srgbClr val="000000">
                <a:alpha val="35036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94706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AutoShape 2">
            <a:extLst>
              <a:ext uri="{FF2B5EF4-FFF2-40B4-BE49-F238E27FC236}">
                <a16:creationId xmlns:a16="http://schemas.microsoft.com/office/drawing/2014/main" id="{1103AC9E-42B3-9743-BCA4-0186FC442F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114552" y="1814147"/>
            <a:ext cx="3754315" cy="287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sz="2215"/>
          </a:p>
        </p:txBody>
      </p:sp>
      <p:graphicFrame>
        <p:nvGraphicFramePr>
          <p:cNvPr id="47108" name="Group 4">
            <a:extLst>
              <a:ext uri="{FF2B5EF4-FFF2-40B4-BE49-F238E27FC236}">
                <a16:creationId xmlns:a16="http://schemas.microsoft.com/office/drawing/2014/main" id="{727A8BB6-1C0A-A944-AF5C-5228CD822943}"/>
              </a:ext>
            </a:extLst>
          </p:cNvPr>
          <p:cNvGraphicFramePr>
            <a:graphicFrameLocks noGrp="1"/>
          </p:cNvGraphicFramePr>
          <p:nvPr/>
        </p:nvGraphicFramePr>
        <p:xfrm>
          <a:off x="1125416" y="1567872"/>
          <a:ext cx="7057293" cy="1308590"/>
        </p:xfrm>
        <a:graphic>
          <a:graphicData uri="http://schemas.openxmlformats.org/drawingml/2006/table">
            <a:tbl>
              <a:tblPr/>
              <a:tblGrid>
                <a:gridCol w="24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07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KRAS</a:t>
                      </a: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Status</a:t>
                      </a:r>
                    </a:p>
                  </a:txBody>
                  <a:tcPr marL="84406" marR="84406" marT="42134" marB="421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Responders*</a:t>
                      </a:r>
                    </a:p>
                  </a:txBody>
                  <a:tcPr marL="84406" marR="84406" marT="42134" marB="421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Non responders* </a:t>
                      </a:r>
                    </a:p>
                  </a:txBody>
                  <a:tcPr marL="84406" marR="84406" marT="42134" marB="421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Total</a:t>
                      </a:r>
                    </a:p>
                  </a:txBody>
                  <a:tcPr marL="84406" marR="84406" marT="42134" marB="421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KRAS </a:t>
                      </a: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mutation (%)</a:t>
                      </a:r>
                    </a:p>
                  </a:txBody>
                  <a:tcPr marL="84406" marR="84406" marT="42134" marB="421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 (0)</a:t>
                      </a:r>
                    </a:p>
                  </a:txBody>
                  <a:tcPr marL="84406" marR="84406" marT="42134" marB="421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13 (100) </a:t>
                      </a:r>
                    </a:p>
                  </a:txBody>
                  <a:tcPr marL="84406" marR="84406" marT="42134" marB="421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13 </a:t>
                      </a:r>
                    </a:p>
                  </a:txBody>
                  <a:tcPr marL="84406" marR="84406" marT="42134" marB="421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Wildtype (%)</a:t>
                      </a:r>
                    </a:p>
                  </a:txBody>
                  <a:tcPr marL="84406" marR="84406" marT="42134" marB="421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11 (65)</a:t>
                      </a:r>
                    </a:p>
                  </a:txBody>
                  <a:tcPr marL="84406" marR="84406" marT="42134" marB="421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6 (35)</a:t>
                      </a:r>
                    </a:p>
                  </a:txBody>
                  <a:tcPr marL="84406" marR="84406" marT="42134" marB="421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17</a:t>
                      </a:r>
                    </a:p>
                  </a:txBody>
                  <a:tcPr marL="84406" marR="84406" marT="42134" marB="421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345" name="Text Box 26">
            <a:extLst>
              <a:ext uri="{FF2B5EF4-FFF2-40B4-BE49-F238E27FC236}">
                <a16:creationId xmlns:a16="http://schemas.microsoft.com/office/drawing/2014/main" id="{3B68BA7B-E3BE-D544-BEE4-68EA0BA16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5402" y="2848839"/>
            <a:ext cx="1195754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fr-FR" sz="1662">
                <a:latin typeface="Gill Sans MT" panose="020B0502020104020203" pitchFamily="34" charset="77"/>
              </a:rPr>
              <a:t>p=0.0003</a:t>
            </a:r>
          </a:p>
        </p:txBody>
      </p:sp>
      <p:sp>
        <p:nvSpPr>
          <p:cNvPr id="56346" name="Text Box 27">
            <a:extLst>
              <a:ext uri="{FF2B5EF4-FFF2-40B4-BE49-F238E27FC236}">
                <a16:creationId xmlns:a16="http://schemas.microsoft.com/office/drawing/2014/main" id="{CAEED21E-468A-B74C-9ACF-F6E6FDE13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635" y="6308483"/>
            <a:ext cx="3575538" cy="31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fr-FR" sz="1477">
                <a:latin typeface="Gill Sans MT" panose="020B0502020104020203" pitchFamily="34" charset="77"/>
              </a:rPr>
              <a:t>Lièvre A et al. Cancer Res 2006.</a:t>
            </a:r>
          </a:p>
        </p:txBody>
      </p:sp>
      <p:sp>
        <p:nvSpPr>
          <p:cNvPr id="56347" name="Rectangle 28">
            <a:extLst>
              <a:ext uri="{FF2B5EF4-FFF2-40B4-BE49-F238E27FC236}">
                <a16:creationId xmlns:a16="http://schemas.microsoft.com/office/drawing/2014/main" id="{BEA15129-BAAF-3A48-A74A-ACF3F3DC3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1169057"/>
            <a:ext cx="7174523" cy="369332"/>
          </a:xfrm>
        </p:spPr>
        <p:txBody>
          <a:bodyPr anchor="t"/>
          <a:lstStyle/>
          <a:p>
            <a:pPr eaLnBrk="1" hangingPunct="1"/>
            <a:r>
              <a:rPr lang="en-GB" altLang="fr-FR" sz="1662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KRAS Mutation and Anti-EGFR therapy in advanced colorectal cancer</a:t>
            </a:r>
            <a:endParaRPr lang="en-GB" altLang="fr-FR" sz="1015" b="1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56349" name="Group 30">
            <a:extLst>
              <a:ext uri="{FF2B5EF4-FFF2-40B4-BE49-F238E27FC236}">
                <a16:creationId xmlns:a16="http://schemas.microsoft.com/office/drawing/2014/main" id="{8F4BCD62-D914-EC45-9C5B-EA873585073E}"/>
              </a:ext>
            </a:extLst>
          </p:cNvPr>
          <p:cNvGrpSpPr>
            <a:grpSpLocks/>
          </p:cNvGrpSpPr>
          <p:nvPr/>
        </p:nvGrpSpPr>
        <p:grpSpPr bwMode="auto">
          <a:xfrm>
            <a:off x="2316775" y="3279532"/>
            <a:ext cx="4850423" cy="2999642"/>
            <a:chOff x="1202" y="890"/>
            <a:chExt cx="3310" cy="2047"/>
          </a:xfrm>
        </p:grpSpPr>
        <p:sp>
          <p:nvSpPr>
            <p:cNvPr id="56351" name="Rectangle 31">
              <a:extLst>
                <a:ext uri="{FF2B5EF4-FFF2-40B4-BE49-F238E27FC236}">
                  <a16:creationId xmlns:a16="http://schemas.microsoft.com/office/drawing/2014/main" id="{521AFED3-AA33-1640-8794-789AF2E4D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890"/>
              <a:ext cx="3077" cy="2033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fr-FR" sz="1662"/>
            </a:p>
          </p:txBody>
        </p:sp>
        <p:sp>
          <p:nvSpPr>
            <p:cNvPr id="56352" name="Text Box 32">
              <a:extLst>
                <a:ext uri="{FF2B5EF4-FFF2-40B4-BE49-F238E27FC236}">
                  <a16:creationId xmlns:a16="http://schemas.microsoft.com/office/drawing/2014/main" id="{D0425C71-DB81-DD4A-83D3-7364E8327E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7" y="1500"/>
              <a:ext cx="68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477" b="1">
                  <a:latin typeface="Gill Sans MT" panose="020B0502020104020203" pitchFamily="34" charset="77"/>
                </a:rPr>
                <a:t>Wildtype</a:t>
              </a:r>
              <a:endParaRPr lang="en-GB" altLang="fr-FR" sz="1477" b="1" i="1">
                <a:latin typeface="Gill Sans MT" panose="020B0502020104020203" pitchFamily="34" charset="77"/>
              </a:endParaRPr>
            </a:p>
          </p:txBody>
        </p:sp>
        <p:sp>
          <p:nvSpPr>
            <p:cNvPr id="56353" name="Text Box 33">
              <a:extLst>
                <a:ext uri="{FF2B5EF4-FFF2-40B4-BE49-F238E27FC236}">
                  <a16:creationId xmlns:a16="http://schemas.microsoft.com/office/drawing/2014/main" id="{3F7FA13C-99F5-6D4B-9DDE-1C0D051FD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" y="2099"/>
              <a:ext cx="99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477" b="1">
                  <a:latin typeface="Gill Sans MT" panose="020B0502020104020203" pitchFamily="34" charset="77"/>
                </a:rPr>
                <a:t>mutated </a:t>
              </a:r>
              <a:r>
                <a:rPr lang="en-GB" altLang="fr-FR" sz="1477" b="1" i="1">
                  <a:latin typeface="Gill Sans MT" panose="020B0502020104020203" pitchFamily="34" charset="77"/>
                </a:rPr>
                <a:t>KRAS</a:t>
              </a:r>
            </a:p>
          </p:txBody>
        </p:sp>
        <p:sp>
          <p:nvSpPr>
            <p:cNvPr id="56354" name="Text Box 34">
              <a:extLst>
                <a:ext uri="{FF2B5EF4-FFF2-40B4-BE49-F238E27FC236}">
                  <a16:creationId xmlns:a16="http://schemas.microsoft.com/office/drawing/2014/main" id="{05E08CE9-5EBC-034C-AA9D-0D577CE42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" y="954"/>
              <a:ext cx="280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477" b="1">
                  <a:latin typeface="Gill Sans MT" panose="020B0502020104020203" pitchFamily="34" charset="77"/>
                </a:rPr>
                <a:t>Overall survival according to </a:t>
              </a:r>
              <a:r>
                <a:rPr lang="en-GB" altLang="fr-FR" sz="1477" b="1" i="1">
                  <a:latin typeface="Gill Sans MT" panose="020B0502020104020203" pitchFamily="34" charset="77"/>
                </a:rPr>
                <a:t>KRAS</a:t>
              </a:r>
              <a:r>
                <a:rPr lang="en-GB" altLang="fr-FR" sz="1477" b="1">
                  <a:latin typeface="Gill Sans MT" panose="020B0502020104020203" pitchFamily="34" charset="77"/>
                </a:rPr>
                <a:t> mutation</a:t>
              </a:r>
              <a:endParaRPr lang="en-GB" altLang="fr-FR" sz="1477" b="1" i="1">
                <a:latin typeface="Gill Sans MT" panose="020B0502020104020203" pitchFamily="34" charset="77"/>
              </a:endParaRPr>
            </a:p>
          </p:txBody>
        </p:sp>
        <p:sp>
          <p:nvSpPr>
            <p:cNvPr id="56355" name="Text Box 35">
              <a:extLst>
                <a:ext uri="{FF2B5EF4-FFF2-40B4-BE49-F238E27FC236}">
                  <a16:creationId xmlns:a16="http://schemas.microsoft.com/office/drawing/2014/main" id="{90F2E277-90BC-CA4E-B852-B4E07E7CB4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9" y="1660"/>
              <a:ext cx="86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477" b="1">
                  <a:latin typeface="Gill Sans MT" panose="020B0502020104020203" pitchFamily="34" charset="77"/>
                </a:rPr>
                <a:t>16.3 months</a:t>
              </a:r>
              <a:endParaRPr lang="en-GB" altLang="fr-FR" sz="1477" b="1" i="1">
                <a:latin typeface="Gill Sans MT" panose="020B0502020104020203" pitchFamily="34" charset="77"/>
              </a:endParaRPr>
            </a:p>
          </p:txBody>
        </p:sp>
        <p:sp>
          <p:nvSpPr>
            <p:cNvPr id="56356" name="Text Box 36">
              <a:extLst>
                <a:ext uri="{FF2B5EF4-FFF2-40B4-BE49-F238E27FC236}">
                  <a16:creationId xmlns:a16="http://schemas.microsoft.com/office/drawing/2014/main" id="{CDCE27B1-E1F4-1C4B-A9CC-5C18BE0A8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7" y="2261"/>
              <a:ext cx="798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477" b="1">
                  <a:latin typeface="Gill Sans MT" panose="020B0502020104020203" pitchFamily="34" charset="77"/>
                </a:rPr>
                <a:t>6.9 months</a:t>
              </a:r>
              <a:endParaRPr lang="en-GB" altLang="fr-FR" sz="1477" b="1" i="1">
                <a:latin typeface="Gill Sans MT" panose="020B0502020104020203" pitchFamily="34" charset="77"/>
              </a:endParaRPr>
            </a:p>
          </p:txBody>
        </p:sp>
        <p:sp>
          <p:nvSpPr>
            <p:cNvPr id="56357" name="Freeform 37">
              <a:extLst>
                <a:ext uri="{FF2B5EF4-FFF2-40B4-BE49-F238E27FC236}">
                  <a16:creationId xmlns:a16="http://schemas.microsoft.com/office/drawing/2014/main" id="{BB207033-E800-A948-88A1-577C61DE3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" y="1245"/>
              <a:ext cx="1625" cy="840"/>
            </a:xfrm>
            <a:custGeom>
              <a:avLst/>
              <a:gdLst>
                <a:gd name="T0" fmla="*/ 0 w 1625"/>
                <a:gd name="T1" fmla="*/ 0 h 840"/>
                <a:gd name="T2" fmla="*/ 191 w 1625"/>
                <a:gd name="T3" fmla="*/ 0 h 840"/>
                <a:gd name="T4" fmla="*/ 191 w 1625"/>
                <a:gd name="T5" fmla="*/ 90 h 840"/>
                <a:gd name="T6" fmla="*/ 507 w 1625"/>
                <a:gd name="T7" fmla="*/ 90 h 840"/>
                <a:gd name="T8" fmla="*/ 510 w 1625"/>
                <a:gd name="T9" fmla="*/ 183 h 840"/>
                <a:gd name="T10" fmla="*/ 869 w 1625"/>
                <a:gd name="T11" fmla="*/ 183 h 840"/>
                <a:gd name="T12" fmla="*/ 869 w 1625"/>
                <a:gd name="T13" fmla="*/ 277 h 840"/>
                <a:gd name="T14" fmla="*/ 932 w 1625"/>
                <a:gd name="T15" fmla="*/ 277 h 840"/>
                <a:gd name="T16" fmla="*/ 932 w 1625"/>
                <a:gd name="T17" fmla="*/ 378 h 840"/>
                <a:gd name="T18" fmla="*/ 960 w 1625"/>
                <a:gd name="T19" fmla="*/ 379 h 840"/>
                <a:gd name="T20" fmla="*/ 960 w 1625"/>
                <a:gd name="T21" fmla="*/ 480 h 840"/>
                <a:gd name="T22" fmla="*/ 1250 w 1625"/>
                <a:gd name="T23" fmla="*/ 480 h 840"/>
                <a:gd name="T24" fmla="*/ 1250 w 1625"/>
                <a:gd name="T25" fmla="*/ 618 h 840"/>
                <a:gd name="T26" fmla="*/ 1473 w 1625"/>
                <a:gd name="T27" fmla="*/ 619 h 840"/>
                <a:gd name="T28" fmla="*/ 1473 w 1625"/>
                <a:gd name="T29" fmla="*/ 840 h 840"/>
                <a:gd name="T30" fmla="*/ 1625 w 1625"/>
                <a:gd name="T31" fmla="*/ 840 h 8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25"/>
                <a:gd name="T49" fmla="*/ 0 h 840"/>
                <a:gd name="T50" fmla="*/ 1625 w 1625"/>
                <a:gd name="T51" fmla="*/ 840 h 8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25" h="840">
                  <a:moveTo>
                    <a:pt x="0" y="0"/>
                  </a:moveTo>
                  <a:lnTo>
                    <a:pt x="191" y="0"/>
                  </a:lnTo>
                  <a:lnTo>
                    <a:pt x="191" y="90"/>
                  </a:lnTo>
                  <a:lnTo>
                    <a:pt x="507" y="90"/>
                  </a:lnTo>
                  <a:lnTo>
                    <a:pt x="510" y="183"/>
                  </a:lnTo>
                  <a:lnTo>
                    <a:pt x="869" y="183"/>
                  </a:lnTo>
                  <a:lnTo>
                    <a:pt x="869" y="277"/>
                  </a:lnTo>
                  <a:lnTo>
                    <a:pt x="932" y="277"/>
                  </a:lnTo>
                  <a:lnTo>
                    <a:pt x="932" y="378"/>
                  </a:lnTo>
                  <a:lnTo>
                    <a:pt x="960" y="379"/>
                  </a:lnTo>
                  <a:lnTo>
                    <a:pt x="960" y="480"/>
                  </a:lnTo>
                  <a:lnTo>
                    <a:pt x="1250" y="480"/>
                  </a:lnTo>
                  <a:lnTo>
                    <a:pt x="1250" y="618"/>
                  </a:lnTo>
                  <a:lnTo>
                    <a:pt x="1473" y="619"/>
                  </a:lnTo>
                  <a:lnTo>
                    <a:pt x="1473" y="840"/>
                  </a:lnTo>
                  <a:lnTo>
                    <a:pt x="1625" y="840"/>
                  </a:lnTo>
                </a:path>
              </a:pathLst>
            </a:custGeom>
            <a:noFill/>
            <a:ln w="25400">
              <a:solidFill>
                <a:srgbClr val="FFB61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58" name="Freeform 38">
              <a:extLst>
                <a:ext uri="{FF2B5EF4-FFF2-40B4-BE49-F238E27FC236}">
                  <a16:creationId xmlns:a16="http://schemas.microsoft.com/office/drawing/2014/main" id="{353653C6-5C63-E345-8FED-9679B9DFD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" y="1245"/>
              <a:ext cx="1400" cy="1131"/>
            </a:xfrm>
            <a:custGeom>
              <a:avLst/>
              <a:gdLst>
                <a:gd name="T0" fmla="*/ 0 w 1400"/>
                <a:gd name="T1" fmla="*/ 0 h 1131"/>
                <a:gd name="T2" fmla="*/ 123 w 1400"/>
                <a:gd name="T3" fmla="*/ 0 h 1131"/>
                <a:gd name="T4" fmla="*/ 123 w 1400"/>
                <a:gd name="T5" fmla="*/ 99 h 1131"/>
                <a:gd name="T6" fmla="*/ 185 w 1400"/>
                <a:gd name="T7" fmla="*/ 99 h 1131"/>
                <a:gd name="T8" fmla="*/ 185 w 1400"/>
                <a:gd name="T9" fmla="*/ 196 h 1131"/>
                <a:gd name="T10" fmla="*/ 324 w 1400"/>
                <a:gd name="T11" fmla="*/ 196 h 1131"/>
                <a:gd name="T12" fmla="*/ 324 w 1400"/>
                <a:gd name="T13" fmla="*/ 297 h 1131"/>
                <a:gd name="T14" fmla="*/ 342 w 1400"/>
                <a:gd name="T15" fmla="*/ 297 h 1131"/>
                <a:gd name="T16" fmla="*/ 342 w 1400"/>
                <a:gd name="T17" fmla="*/ 397 h 1131"/>
                <a:gd name="T18" fmla="*/ 545 w 1400"/>
                <a:gd name="T19" fmla="*/ 397 h 1131"/>
                <a:gd name="T20" fmla="*/ 545 w 1400"/>
                <a:gd name="T21" fmla="*/ 493 h 1131"/>
                <a:gd name="T22" fmla="*/ 558 w 1400"/>
                <a:gd name="T23" fmla="*/ 493 h 1131"/>
                <a:gd name="T24" fmla="*/ 558 w 1400"/>
                <a:gd name="T25" fmla="*/ 594 h 1131"/>
                <a:gd name="T26" fmla="*/ 629 w 1400"/>
                <a:gd name="T27" fmla="*/ 594 h 1131"/>
                <a:gd name="T28" fmla="*/ 629 w 1400"/>
                <a:gd name="T29" fmla="*/ 696 h 1131"/>
                <a:gd name="T30" fmla="*/ 807 w 1400"/>
                <a:gd name="T31" fmla="*/ 696 h 1131"/>
                <a:gd name="T32" fmla="*/ 807 w 1400"/>
                <a:gd name="T33" fmla="*/ 814 h 1131"/>
                <a:gd name="T34" fmla="*/ 965 w 1400"/>
                <a:gd name="T35" fmla="*/ 814 h 1131"/>
                <a:gd name="T36" fmla="*/ 971 w 1400"/>
                <a:gd name="T37" fmla="*/ 1131 h 1131"/>
                <a:gd name="T38" fmla="*/ 1400 w 1400"/>
                <a:gd name="T39" fmla="*/ 1131 h 113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00"/>
                <a:gd name="T61" fmla="*/ 0 h 1131"/>
                <a:gd name="T62" fmla="*/ 1400 w 1400"/>
                <a:gd name="T63" fmla="*/ 1131 h 113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00" h="1131">
                  <a:moveTo>
                    <a:pt x="0" y="0"/>
                  </a:moveTo>
                  <a:lnTo>
                    <a:pt x="123" y="0"/>
                  </a:lnTo>
                  <a:lnTo>
                    <a:pt x="123" y="99"/>
                  </a:lnTo>
                  <a:lnTo>
                    <a:pt x="185" y="99"/>
                  </a:lnTo>
                  <a:lnTo>
                    <a:pt x="185" y="196"/>
                  </a:lnTo>
                  <a:lnTo>
                    <a:pt x="324" y="196"/>
                  </a:lnTo>
                  <a:lnTo>
                    <a:pt x="324" y="297"/>
                  </a:lnTo>
                  <a:lnTo>
                    <a:pt x="342" y="297"/>
                  </a:lnTo>
                  <a:lnTo>
                    <a:pt x="342" y="397"/>
                  </a:lnTo>
                  <a:lnTo>
                    <a:pt x="545" y="397"/>
                  </a:lnTo>
                  <a:lnTo>
                    <a:pt x="545" y="493"/>
                  </a:lnTo>
                  <a:lnTo>
                    <a:pt x="558" y="493"/>
                  </a:lnTo>
                  <a:lnTo>
                    <a:pt x="558" y="594"/>
                  </a:lnTo>
                  <a:lnTo>
                    <a:pt x="629" y="594"/>
                  </a:lnTo>
                  <a:lnTo>
                    <a:pt x="629" y="696"/>
                  </a:lnTo>
                  <a:lnTo>
                    <a:pt x="807" y="696"/>
                  </a:lnTo>
                  <a:lnTo>
                    <a:pt x="807" y="814"/>
                  </a:lnTo>
                  <a:lnTo>
                    <a:pt x="965" y="814"/>
                  </a:lnTo>
                  <a:lnTo>
                    <a:pt x="971" y="1131"/>
                  </a:lnTo>
                  <a:lnTo>
                    <a:pt x="1400" y="1131"/>
                  </a:lnTo>
                </a:path>
              </a:pathLst>
            </a:custGeom>
            <a:noFill/>
            <a:ln w="25400">
              <a:solidFill>
                <a:srgbClr val="00A5D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59" name="Text Box 39">
              <a:extLst>
                <a:ext uri="{FF2B5EF4-FFF2-40B4-BE49-F238E27FC236}">
                  <a16:creationId xmlns:a16="http://schemas.microsoft.com/office/drawing/2014/main" id="{0807C677-5CA5-E741-A0E8-437FC1B2A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6" y="2117"/>
              <a:ext cx="59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477" b="1">
                  <a:latin typeface="Gill Sans MT" panose="020B0502020104020203" pitchFamily="34" charset="77"/>
                </a:rPr>
                <a:t>p=0.016</a:t>
              </a:r>
              <a:endParaRPr lang="en-GB" altLang="fr-FR" sz="1477" b="1" i="1">
                <a:latin typeface="Gill Sans MT" panose="020B0502020104020203" pitchFamily="34" charset="77"/>
              </a:endParaRPr>
            </a:p>
          </p:txBody>
        </p:sp>
        <p:sp>
          <p:nvSpPr>
            <p:cNvPr id="56360" name="Line 40">
              <a:extLst>
                <a:ext uri="{FF2B5EF4-FFF2-40B4-BE49-F238E27FC236}">
                  <a16:creationId xmlns:a16="http://schemas.microsoft.com/office/drawing/2014/main" id="{636BEC55-3F04-7A4D-88E7-A4F6648D0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9" y="1232"/>
              <a:ext cx="1" cy="1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61" name="Line 41">
              <a:extLst>
                <a:ext uri="{FF2B5EF4-FFF2-40B4-BE49-F238E27FC236}">
                  <a16:creationId xmlns:a16="http://schemas.microsoft.com/office/drawing/2014/main" id="{017F559C-3E7A-114D-A610-FC3B19CA6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9" y="2498"/>
              <a:ext cx="3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62" name="Line 42">
              <a:extLst>
                <a:ext uri="{FF2B5EF4-FFF2-40B4-BE49-F238E27FC236}">
                  <a16:creationId xmlns:a16="http://schemas.microsoft.com/office/drawing/2014/main" id="{5CA79C02-DE77-4443-95AD-13FD0C10D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9" y="2180"/>
              <a:ext cx="3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63" name="Line 43">
              <a:extLst>
                <a:ext uri="{FF2B5EF4-FFF2-40B4-BE49-F238E27FC236}">
                  <a16:creationId xmlns:a16="http://schemas.microsoft.com/office/drawing/2014/main" id="{B16DB406-0814-3D46-B238-D67782B84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9" y="1868"/>
              <a:ext cx="3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64" name="Line 44">
              <a:extLst>
                <a:ext uri="{FF2B5EF4-FFF2-40B4-BE49-F238E27FC236}">
                  <a16:creationId xmlns:a16="http://schemas.microsoft.com/office/drawing/2014/main" id="{C6736B53-DAE1-CE43-93E2-3F46D334F9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9" y="1550"/>
              <a:ext cx="3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65" name="Line 45">
              <a:extLst>
                <a:ext uri="{FF2B5EF4-FFF2-40B4-BE49-F238E27FC236}">
                  <a16:creationId xmlns:a16="http://schemas.microsoft.com/office/drawing/2014/main" id="{CF29B42A-20AE-C048-B69E-14ED7919F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9" y="1232"/>
              <a:ext cx="3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66" name="Line 46">
              <a:extLst>
                <a:ext uri="{FF2B5EF4-FFF2-40B4-BE49-F238E27FC236}">
                  <a16:creationId xmlns:a16="http://schemas.microsoft.com/office/drawing/2014/main" id="{FCCD22DE-8BA6-534E-A477-118CC1328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9" y="2498"/>
              <a:ext cx="181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67" name="Line 47">
              <a:extLst>
                <a:ext uri="{FF2B5EF4-FFF2-40B4-BE49-F238E27FC236}">
                  <a16:creationId xmlns:a16="http://schemas.microsoft.com/office/drawing/2014/main" id="{F7E09CCC-69E8-3C42-A293-53C3D3CE8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9" y="2498"/>
              <a:ext cx="1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68" name="Line 48">
              <a:extLst>
                <a:ext uri="{FF2B5EF4-FFF2-40B4-BE49-F238E27FC236}">
                  <a16:creationId xmlns:a16="http://schemas.microsoft.com/office/drawing/2014/main" id="{D1AA8A06-1A99-404F-A78E-F8752C9C7C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7" y="2498"/>
              <a:ext cx="1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69" name="Line 49">
              <a:extLst>
                <a:ext uri="{FF2B5EF4-FFF2-40B4-BE49-F238E27FC236}">
                  <a16:creationId xmlns:a16="http://schemas.microsoft.com/office/drawing/2014/main" id="{849F70DA-2EA3-BE49-9D3C-39669398D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" y="2498"/>
              <a:ext cx="1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70" name="Line 50">
              <a:extLst>
                <a:ext uri="{FF2B5EF4-FFF2-40B4-BE49-F238E27FC236}">
                  <a16:creationId xmlns:a16="http://schemas.microsoft.com/office/drawing/2014/main" id="{354FAA62-155E-5940-A7EA-4556A702AE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3" y="2498"/>
              <a:ext cx="1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71" name="Line 51">
              <a:extLst>
                <a:ext uri="{FF2B5EF4-FFF2-40B4-BE49-F238E27FC236}">
                  <a16:creationId xmlns:a16="http://schemas.microsoft.com/office/drawing/2014/main" id="{5E4A6224-51F6-6347-A168-8C56F5077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1" y="2498"/>
              <a:ext cx="1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72" name="Line 52">
              <a:extLst>
                <a:ext uri="{FF2B5EF4-FFF2-40B4-BE49-F238E27FC236}">
                  <a16:creationId xmlns:a16="http://schemas.microsoft.com/office/drawing/2014/main" id="{0CEB45A9-E444-1B41-B019-A9D6C0E368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3" y="2498"/>
              <a:ext cx="1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73" name="Line 53">
              <a:extLst>
                <a:ext uri="{FF2B5EF4-FFF2-40B4-BE49-F238E27FC236}">
                  <a16:creationId xmlns:a16="http://schemas.microsoft.com/office/drawing/2014/main" id="{75855E26-FB57-4647-A1B4-F961814E93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1" y="2498"/>
              <a:ext cx="1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74" name="Line 54">
              <a:extLst>
                <a:ext uri="{FF2B5EF4-FFF2-40B4-BE49-F238E27FC236}">
                  <a16:creationId xmlns:a16="http://schemas.microsoft.com/office/drawing/2014/main" id="{939C2902-B488-D04B-84B8-38C1F5691D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2498"/>
              <a:ext cx="1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75" name="Line 55">
              <a:extLst>
                <a:ext uri="{FF2B5EF4-FFF2-40B4-BE49-F238E27FC236}">
                  <a16:creationId xmlns:a16="http://schemas.microsoft.com/office/drawing/2014/main" id="{D9E1C73F-0F7F-3242-96C7-D9CCEEC031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7" y="2498"/>
              <a:ext cx="1" cy="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2215"/>
            </a:p>
          </p:txBody>
        </p:sp>
        <p:sp>
          <p:nvSpPr>
            <p:cNvPr id="56376" name="Rectangle 56">
              <a:extLst>
                <a:ext uri="{FF2B5EF4-FFF2-40B4-BE49-F238E27FC236}">
                  <a16:creationId xmlns:a16="http://schemas.microsoft.com/office/drawing/2014/main" id="{3DFF214C-6993-6844-9F5E-92D067A01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2444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0</a:t>
              </a:r>
              <a:endParaRPr lang="en-GB" altLang="fr-FR" sz="2585"/>
            </a:p>
          </p:txBody>
        </p:sp>
        <p:sp>
          <p:nvSpPr>
            <p:cNvPr id="56377" name="Rectangle 57">
              <a:extLst>
                <a:ext uri="{FF2B5EF4-FFF2-40B4-BE49-F238E27FC236}">
                  <a16:creationId xmlns:a16="http://schemas.microsoft.com/office/drawing/2014/main" id="{2067CA4F-8188-964D-A667-7B0B661D0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2126"/>
              <a:ext cx="9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25</a:t>
              </a:r>
              <a:endParaRPr lang="en-GB" altLang="fr-FR" sz="2585"/>
            </a:p>
          </p:txBody>
        </p:sp>
        <p:sp>
          <p:nvSpPr>
            <p:cNvPr id="56378" name="Rectangle 58">
              <a:extLst>
                <a:ext uri="{FF2B5EF4-FFF2-40B4-BE49-F238E27FC236}">
                  <a16:creationId xmlns:a16="http://schemas.microsoft.com/office/drawing/2014/main" id="{C37EC3D8-5DE4-BB43-AF65-6406794E8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814"/>
              <a:ext cx="9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50</a:t>
              </a:r>
              <a:endParaRPr lang="en-GB" altLang="fr-FR" sz="2585"/>
            </a:p>
          </p:txBody>
        </p:sp>
        <p:sp>
          <p:nvSpPr>
            <p:cNvPr id="56379" name="Rectangle 59">
              <a:extLst>
                <a:ext uri="{FF2B5EF4-FFF2-40B4-BE49-F238E27FC236}">
                  <a16:creationId xmlns:a16="http://schemas.microsoft.com/office/drawing/2014/main" id="{999D3ED0-10E8-AB48-B485-BBAC564E0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496"/>
              <a:ext cx="9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75</a:t>
              </a:r>
              <a:endParaRPr lang="en-GB" altLang="fr-FR" sz="2585"/>
            </a:p>
          </p:txBody>
        </p:sp>
        <p:sp>
          <p:nvSpPr>
            <p:cNvPr id="56380" name="Rectangle 60">
              <a:extLst>
                <a:ext uri="{FF2B5EF4-FFF2-40B4-BE49-F238E27FC236}">
                  <a16:creationId xmlns:a16="http://schemas.microsoft.com/office/drawing/2014/main" id="{68A59DF5-4F09-9045-BFC1-D68B43618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" y="1178"/>
              <a:ext cx="1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100</a:t>
              </a:r>
              <a:endParaRPr lang="en-GB" altLang="fr-FR" sz="2585"/>
            </a:p>
          </p:txBody>
        </p:sp>
        <p:sp>
          <p:nvSpPr>
            <p:cNvPr id="56381" name="Rectangle 61">
              <a:extLst>
                <a:ext uri="{FF2B5EF4-FFF2-40B4-BE49-F238E27FC236}">
                  <a16:creationId xmlns:a16="http://schemas.microsoft.com/office/drawing/2014/main" id="{84BECF5E-E33E-EF49-8E6A-74E8E4C26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0" y="2588"/>
              <a:ext cx="12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0.0</a:t>
              </a:r>
              <a:endParaRPr lang="en-GB" altLang="fr-FR" sz="2585"/>
            </a:p>
          </p:txBody>
        </p:sp>
        <p:sp>
          <p:nvSpPr>
            <p:cNvPr id="56382" name="Rectangle 62">
              <a:extLst>
                <a:ext uri="{FF2B5EF4-FFF2-40B4-BE49-F238E27FC236}">
                  <a16:creationId xmlns:a16="http://schemas.microsoft.com/office/drawing/2014/main" id="{44A75D24-9F93-D64F-BF81-6F9165A6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2588"/>
              <a:ext cx="12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2.5</a:t>
              </a:r>
              <a:endParaRPr lang="en-GB" altLang="fr-FR" sz="2585"/>
            </a:p>
          </p:txBody>
        </p:sp>
        <p:sp>
          <p:nvSpPr>
            <p:cNvPr id="56383" name="Rectangle 63">
              <a:extLst>
                <a:ext uri="{FF2B5EF4-FFF2-40B4-BE49-F238E27FC236}">
                  <a16:creationId xmlns:a16="http://schemas.microsoft.com/office/drawing/2014/main" id="{5FCDECC8-DF16-E349-B0C8-2BB9B93B8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6" y="2588"/>
              <a:ext cx="12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5.0</a:t>
              </a:r>
              <a:endParaRPr lang="en-GB" altLang="fr-FR" sz="2585"/>
            </a:p>
          </p:txBody>
        </p:sp>
        <p:sp>
          <p:nvSpPr>
            <p:cNvPr id="56384" name="Rectangle 64">
              <a:extLst>
                <a:ext uri="{FF2B5EF4-FFF2-40B4-BE49-F238E27FC236}">
                  <a16:creationId xmlns:a16="http://schemas.microsoft.com/office/drawing/2014/main" id="{70589EBE-3AEC-B848-B25C-E6A818085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2588"/>
              <a:ext cx="12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7.5</a:t>
              </a:r>
              <a:endParaRPr lang="en-GB" altLang="fr-FR" sz="2585"/>
            </a:p>
          </p:txBody>
        </p:sp>
        <p:sp>
          <p:nvSpPr>
            <p:cNvPr id="56385" name="Rectangle 65">
              <a:extLst>
                <a:ext uri="{FF2B5EF4-FFF2-40B4-BE49-F238E27FC236}">
                  <a16:creationId xmlns:a16="http://schemas.microsoft.com/office/drawing/2014/main" id="{269A6EF0-5237-7442-AE37-A4587A106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" y="2588"/>
              <a:ext cx="17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10.0</a:t>
              </a:r>
              <a:endParaRPr lang="en-GB" altLang="fr-FR" sz="2585"/>
            </a:p>
          </p:txBody>
        </p:sp>
        <p:sp>
          <p:nvSpPr>
            <p:cNvPr id="56386" name="Rectangle 66">
              <a:extLst>
                <a:ext uri="{FF2B5EF4-FFF2-40B4-BE49-F238E27FC236}">
                  <a16:creationId xmlns:a16="http://schemas.microsoft.com/office/drawing/2014/main" id="{FBF916B9-B1AF-1F4A-93EB-DFA9AD7C4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" y="2588"/>
              <a:ext cx="17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12.5</a:t>
              </a:r>
              <a:endParaRPr lang="en-GB" altLang="fr-FR" sz="2585"/>
            </a:p>
          </p:txBody>
        </p:sp>
        <p:sp>
          <p:nvSpPr>
            <p:cNvPr id="56387" name="Rectangle 67">
              <a:extLst>
                <a:ext uri="{FF2B5EF4-FFF2-40B4-BE49-F238E27FC236}">
                  <a16:creationId xmlns:a16="http://schemas.microsoft.com/office/drawing/2014/main" id="{621E3EDD-ED17-CA46-9A24-919E4C54F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2588"/>
              <a:ext cx="17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15.0</a:t>
              </a:r>
              <a:endParaRPr lang="en-GB" altLang="fr-FR" sz="2585"/>
            </a:p>
          </p:txBody>
        </p:sp>
        <p:sp>
          <p:nvSpPr>
            <p:cNvPr id="56388" name="Rectangle 68">
              <a:extLst>
                <a:ext uri="{FF2B5EF4-FFF2-40B4-BE49-F238E27FC236}">
                  <a16:creationId xmlns:a16="http://schemas.microsoft.com/office/drawing/2014/main" id="{A5915214-D855-8E44-AFE7-1A4718B43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2588"/>
              <a:ext cx="17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17.5</a:t>
              </a:r>
              <a:endParaRPr lang="en-GB" altLang="fr-FR" sz="2585"/>
            </a:p>
          </p:txBody>
        </p:sp>
        <p:sp>
          <p:nvSpPr>
            <p:cNvPr id="56389" name="Rectangle 69">
              <a:extLst>
                <a:ext uri="{FF2B5EF4-FFF2-40B4-BE49-F238E27FC236}">
                  <a16:creationId xmlns:a16="http://schemas.microsoft.com/office/drawing/2014/main" id="{480F4B91-2214-0544-BF18-91D7C1F01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" y="2588"/>
              <a:ext cx="17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108" b="1">
                  <a:solidFill>
                    <a:srgbClr val="000000"/>
                  </a:solidFill>
                </a:rPr>
                <a:t>20.0</a:t>
              </a:r>
              <a:endParaRPr lang="en-GB" altLang="fr-FR" sz="2585"/>
            </a:p>
          </p:txBody>
        </p:sp>
        <p:sp>
          <p:nvSpPr>
            <p:cNvPr id="56390" name="Rectangle 70">
              <a:extLst>
                <a:ext uri="{FF2B5EF4-FFF2-40B4-BE49-F238E27FC236}">
                  <a16:creationId xmlns:a16="http://schemas.microsoft.com/office/drawing/2014/main" id="{E0CCE541-5404-054B-8422-0B0323657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" y="2762"/>
              <a:ext cx="467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662" b="1">
                  <a:solidFill>
                    <a:srgbClr val="000000"/>
                  </a:solidFill>
                </a:rPr>
                <a:t>Months</a:t>
              </a:r>
              <a:endParaRPr lang="en-GB" altLang="fr-FR" sz="2585"/>
            </a:p>
          </p:txBody>
        </p:sp>
        <p:sp>
          <p:nvSpPr>
            <p:cNvPr id="56391" name="Rectangle 71">
              <a:extLst>
                <a:ext uri="{FF2B5EF4-FFF2-40B4-BE49-F238E27FC236}">
                  <a16:creationId xmlns:a16="http://schemas.microsoft.com/office/drawing/2014/main" id="{79001079-DFF3-1F46-ACD0-6D656C6A4A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09" y="1768"/>
              <a:ext cx="960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fr-FR" sz="1662" b="1">
                  <a:solidFill>
                    <a:srgbClr val="000000"/>
                  </a:solidFill>
                </a:rPr>
                <a:t>Percent survival</a:t>
              </a:r>
              <a:endParaRPr lang="en-GB" altLang="fr-FR" sz="2585"/>
            </a:p>
          </p:txBody>
        </p:sp>
      </p:grpSp>
      <p:pic>
        <p:nvPicPr>
          <p:cNvPr id="56350" name="Picture 2">
            <a:extLst>
              <a:ext uri="{FF2B5EF4-FFF2-40B4-BE49-F238E27FC236}">
                <a16:creationId xmlns:a16="http://schemas.microsoft.com/office/drawing/2014/main" id="{05941CB3-E489-AD4A-BAD1-1BFD2FBC2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8" y="506640"/>
            <a:ext cx="1225062" cy="59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9A1DEDB-C305-3941-A489-2803D6123622}"/>
              </a:ext>
            </a:extLst>
          </p:cNvPr>
          <p:cNvSpPr txBox="1"/>
          <p:nvPr/>
        </p:nvSpPr>
        <p:spPr>
          <a:xfrm>
            <a:off x="1480589" y="488351"/>
            <a:ext cx="7598555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954" dirty="0">
                <a:latin typeface="Century Gothic" panose="020B0502020202020204" pitchFamily="34" charset="0"/>
                <a:cs typeface="Calibri" panose="020F0502020204030204" pitchFamily="34" charset="0"/>
              </a:rPr>
              <a:t>Discovery of </a:t>
            </a:r>
            <a:r>
              <a:rPr lang="fr-FR" sz="2954" dirty="0" err="1">
                <a:latin typeface="Century Gothic" panose="020B0502020202020204" pitchFamily="34" charset="0"/>
                <a:cs typeface="Calibri" panose="020F0502020204030204" pitchFamily="34" charset="0"/>
              </a:rPr>
              <a:t>outcome-related</a:t>
            </a:r>
            <a:r>
              <a:rPr lang="fr-FR" sz="2954" dirty="0">
                <a:latin typeface="Century Gothic" panose="020B0502020202020204" pitchFamily="34" charset="0"/>
                <a:cs typeface="Calibri" panose="020F0502020204030204" pitchFamily="34" charset="0"/>
              </a:rPr>
              <a:t> mutations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CEDE55-01AA-1393-7A6D-470709C700EE}"/>
              </a:ext>
            </a:extLst>
          </p:cNvPr>
          <p:cNvSpPr txBox="1"/>
          <p:nvPr/>
        </p:nvSpPr>
        <p:spPr>
          <a:xfrm>
            <a:off x="335774" y="3521293"/>
            <a:ext cx="1765590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46" dirty="0">
                <a:latin typeface="Calibri" panose="020F0502020204030204" pitchFamily="34" charset="0"/>
                <a:cs typeface="Calibri" panose="020F0502020204030204" pitchFamily="34" charset="0"/>
              </a:rPr>
              <a:t>Courbe de Kaplan-Meier</a:t>
            </a:r>
          </a:p>
        </p:txBody>
      </p:sp>
    </p:spTree>
    <p:extLst>
      <p:ext uri="{BB962C8B-B14F-4D97-AF65-F5344CB8AC3E}">
        <p14:creationId xmlns:p14="http://schemas.microsoft.com/office/powerpoint/2010/main" val="185631561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4739" y="504367"/>
            <a:ext cx="7174523" cy="1595254"/>
          </a:xfrm>
        </p:spPr>
        <p:txBody>
          <a:bodyPr/>
          <a:lstStyle/>
          <a:p>
            <a:r>
              <a:rPr lang="fr-FR" sz="3323" dirty="0"/>
              <a:t>Fréquences des mutations par type de tumeur (10,000 tumeurs)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3" y="2299029"/>
            <a:ext cx="8440615" cy="34083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A4A40B-D471-B13B-19E3-FCC6C35B1EA6}"/>
              </a:ext>
            </a:extLst>
          </p:cNvPr>
          <p:cNvSpPr/>
          <p:nvPr/>
        </p:nvSpPr>
        <p:spPr>
          <a:xfrm>
            <a:off x="5436097" y="6057020"/>
            <a:ext cx="3434273" cy="3284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34" dirty="0">
                <a:latin typeface="Calibri" charset="0"/>
                <a:ea typeface="Calibri" charset="0"/>
                <a:cs typeface="Calibri" charset="0"/>
              </a:rPr>
              <a:t>L. Alexandrov</a:t>
            </a:r>
            <a:r>
              <a:rPr lang="is-IS" sz="1534" dirty="0"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fr-FR" sz="1534" dirty="0">
                <a:latin typeface="Calibri" charset="0"/>
                <a:ea typeface="Calibri" charset="0"/>
                <a:cs typeface="Calibri" charset="0"/>
              </a:rPr>
              <a:t>M </a:t>
            </a:r>
            <a:r>
              <a:rPr lang="fr-FR" sz="1534" dirty="0" err="1">
                <a:latin typeface="Calibri" charset="0"/>
                <a:ea typeface="Calibri" charset="0"/>
                <a:cs typeface="Calibri" charset="0"/>
              </a:rPr>
              <a:t>Stratton</a:t>
            </a:r>
            <a:r>
              <a:rPr lang="fr-FR" sz="1534" dirty="0">
                <a:latin typeface="Calibri" charset="0"/>
                <a:ea typeface="Calibri" charset="0"/>
                <a:cs typeface="Calibri" charset="0"/>
              </a:rPr>
              <a:t>, Nature 2013. </a:t>
            </a:r>
          </a:p>
        </p:txBody>
      </p:sp>
    </p:spTree>
    <p:extLst>
      <p:ext uri="{BB962C8B-B14F-4D97-AF65-F5344CB8AC3E}">
        <p14:creationId xmlns:p14="http://schemas.microsoft.com/office/powerpoint/2010/main" val="2363893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charset="-128"/>
              </a:rPr>
              <a:t>RNA-seq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Pour l'étude du transcriptome</a:t>
            </a:r>
          </a:p>
          <a:p>
            <a:pPr lvl="1"/>
            <a:r>
              <a:rPr lang="fr-FR"/>
              <a:t>Mesure de l'expression de tous les gènes, simultanément</a:t>
            </a:r>
          </a:p>
        </p:txBody>
      </p:sp>
    </p:spTree>
    <p:extLst>
      <p:ext uri="{BB962C8B-B14F-4D97-AF65-F5344CB8AC3E}">
        <p14:creationId xmlns:p14="http://schemas.microsoft.com/office/powerpoint/2010/main" val="180658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3820A4-97B0-2671-1BDF-2DC0DA02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/>
              <a:t>Rappels de biologie moléculaire</a:t>
            </a:r>
          </a:p>
        </p:txBody>
      </p:sp>
    </p:spTree>
    <p:extLst>
      <p:ext uri="{BB962C8B-B14F-4D97-AF65-F5344CB8AC3E}">
        <p14:creationId xmlns:p14="http://schemas.microsoft.com/office/powerpoint/2010/main" val="3305845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re 1"/>
          <p:cNvSpPr>
            <a:spLocks noGrp="1"/>
          </p:cNvSpPr>
          <p:nvPr>
            <p:ph type="title"/>
          </p:nvPr>
        </p:nvSpPr>
        <p:spPr>
          <a:xfrm>
            <a:off x="1508220" y="545125"/>
            <a:ext cx="6622637" cy="973917"/>
          </a:xfrm>
        </p:spPr>
        <p:txBody>
          <a:bodyPr/>
          <a:lstStyle/>
          <a:p>
            <a:pPr algn="r"/>
            <a:r>
              <a:rPr lang="fr-FR" altLang="fr-FR">
                <a:ea typeface="ＭＳ Ｐゴシック" charset="-128"/>
              </a:rPr>
              <a:t>RNA-Seq</a:t>
            </a:r>
          </a:p>
        </p:txBody>
      </p:sp>
      <p:sp>
        <p:nvSpPr>
          <p:cNvPr id="53251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633078" indent="-243492"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973966" indent="-194793"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363553" indent="-194793"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1753139" indent="-194793"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142725" indent="-194793" eaLnBrk="0" fontAlgn="base" hangingPunct="0">
              <a:spcBef>
                <a:spcPct val="0"/>
              </a:spcBef>
              <a:spcAft>
                <a:spcPct val="0"/>
              </a:spcAft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532312" indent="-194793" eaLnBrk="0" fontAlgn="base" hangingPunct="0">
              <a:spcBef>
                <a:spcPct val="0"/>
              </a:spcBef>
              <a:spcAft>
                <a:spcPct val="0"/>
              </a:spcAft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2921898" indent="-194793" eaLnBrk="0" fontAlgn="base" hangingPunct="0">
              <a:spcBef>
                <a:spcPct val="0"/>
              </a:spcBef>
              <a:spcAft>
                <a:spcPct val="0"/>
              </a:spcAft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311484" indent="-194793" eaLnBrk="0" fontAlgn="base" hangingPunct="0">
              <a:spcBef>
                <a:spcPct val="0"/>
              </a:spcBef>
              <a:spcAft>
                <a:spcPct val="0"/>
              </a:spcAft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7090E3D5-F3A4-C246-BE5C-CA25C8656B2B}" type="slidenum">
              <a:rPr lang="fr-FR" altLang="fr-FR" sz="1193">
                <a:latin typeface="Calibri" charset="0"/>
              </a:rPr>
              <a:pPr eaLnBrk="1" hangingPunct="1"/>
              <a:t>40</a:t>
            </a:fld>
            <a:endParaRPr lang="fr-FR" altLang="fr-FR" sz="1193">
              <a:latin typeface="Calibri" charset="0"/>
            </a:endParaRPr>
          </a:p>
        </p:txBody>
      </p:sp>
      <p:cxnSp>
        <p:nvCxnSpPr>
          <p:cNvPr id="12" name="Connecteur droit 11"/>
          <p:cNvCxnSpPr>
            <a:cxnSpLocks noChangeShapeType="1"/>
          </p:cNvCxnSpPr>
          <p:nvPr/>
        </p:nvCxnSpPr>
        <p:spPr bwMode="auto">
          <a:xfrm flipV="1">
            <a:off x="492489" y="1470279"/>
            <a:ext cx="1139130" cy="185711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54" name="ZoneTexte 9"/>
          <p:cNvSpPr txBox="1">
            <a:spLocks noChangeArrowheads="1"/>
          </p:cNvSpPr>
          <p:nvPr/>
        </p:nvSpPr>
        <p:spPr bwMode="auto">
          <a:xfrm>
            <a:off x="1855149" y="1337847"/>
            <a:ext cx="689612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alibri" charset="0"/>
              </a:rPr>
              <a:t>ARNm</a:t>
            </a:r>
          </a:p>
        </p:txBody>
      </p: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 flipV="1">
            <a:off x="315907" y="1243098"/>
            <a:ext cx="1192314" cy="23338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Connecteur droit 14"/>
          <p:cNvCxnSpPr>
            <a:cxnSpLocks noChangeShapeType="1"/>
          </p:cNvCxnSpPr>
          <p:nvPr/>
        </p:nvCxnSpPr>
        <p:spPr bwMode="auto">
          <a:xfrm>
            <a:off x="2647351" y="1331477"/>
            <a:ext cx="1442229" cy="145001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Connecteur droit 15"/>
          <p:cNvCxnSpPr>
            <a:cxnSpLocks noChangeShapeType="1"/>
          </p:cNvCxnSpPr>
          <p:nvPr/>
        </p:nvCxnSpPr>
        <p:spPr bwMode="auto">
          <a:xfrm>
            <a:off x="2617406" y="1639354"/>
            <a:ext cx="1349956" cy="9527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8" name="Connecteur droit avec flèche 17"/>
          <p:cNvCxnSpPr>
            <a:cxnSpLocks noChangeShapeType="1"/>
          </p:cNvCxnSpPr>
          <p:nvPr/>
        </p:nvCxnSpPr>
        <p:spPr bwMode="auto">
          <a:xfrm>
            <a:off x="2174271" y="1968938"/>
            <a:ext cx="0" cy="30705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59" name="ZoneTexte 18"/>
          <p:cNvSpPr txBox="1">
            <a:spLocks noChangeArrowheads="1"/>
          </p:cNvSpPr>
          <p:nvPr/>
        </p:nvSpPr>
        <p:spPr bwMode="auto">
          <a:xfrm>
            <a:off x="845417" y="2438311"/>
            <a:ext cx="1152880" cy="27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193">
                <a:latin typeface="Calibri" charset="0"/>
              </a:rPr>
              <a:t>fractionnement</a:t>
            </a:r>
          </a:p>
        </p:txBody>
      </p:sp>
      <p:cxnSp>
        <p:nvCxnSpPr>
          <p:cNvPr id="19" name="Connecteur droit 18"/>
          <p:cNvCxnSpPr>
            <a:cxnSpLocks noChangeShapeType="1"/>
          </p:cNvCxnSpPr>
          <p:nvPr/>
        </p:nvCxnSpPr>
        <p:spPr bwMode="auto">
          <a:xfrm flipV="1">
            <a:off x="1045610" y="2909038"/>
            <a:ext cx="458552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necteur droit 19"/>
          <p:cNvCxnSpPr>
            <a:cxnSpLocks noChangeShapeType="1"/>
          </p:cNvCxnSpPr>
          <p:nvPr/>
        </p:nvCxnSpPr>
        <p:spPr bwMode="auto">
          <a:xfrm flipV="1">
            <a:off x="1504162" y="2987492"/>
            <a:ext cx="458553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Connecteur droit 20"/>
          <p:cNvCxnSpPr>
            <a:cxnSpLocks noChangeShapeType="1"/>
          </p:cNvCxnSpPr>
          <p:nvPr/>
        </p:nvCxnSpPr>
        <p:spPr bwMode="auto">
          <a:xfrm flipV="1">
            <a:off x="1274209" y="3312132"/>
            <a:ext cx="459906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onnecteur droit 21"/>
          <p:cNvCxnSpPr>
            <a:cxnSpLocks noChangeShapeType="1"/>
          </p:cNvCxnSpPr>
          <p:nvPr/>
        </p:nvCxnSpPr>
        <p:spPr bwMode="auto">
          <a:xfrm flipV="1">
            <a:off x="2008706" y="2987492"/>
            <a:ext cx="458552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necteur droit 22"/>
          <p:cNvCxnSpPr>
            <a:cxnSpLocks noChangeShapeType="1"/>
          </p:cNvCxnSpPr>
          <p:nvPr/>
        </p:nvCxnSpPr>
        <p:spPr bwMode="auto">
          <a:xfrm flipV="1">
            <a:off x="1734115" y="2741307"/>
            <a:ext cx="458553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Connecteur droit 23"/>
          <p:cNvCxnSpPr>
            <a:cxnSpLocks noChangeShapeType="1"/>
          </p:cNvCxnSpPr>
          <p:nvPr/>
        </p:nvCxnSpPr>
        <p:spPr bwMode="auto">
          <a:xfrm flipV="1">
            <a:off x="1918077" y="3232324"/>
            <a:ext cx="459906" cy="1582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Connecteur droit 24"/>
          <p:cNvCxnSpPr>
            <a:cxnSpLocks noChangeShapeType="1"/>
          </p:cNvCxnSpPr>
          <p:nvPr/>
        </p:nvCxnSpPr>
        <p:spPr bwMode="auto">
          <a:xfrm flipV="1">
            <a:off x="2334697" y="2662853"/>
            <a:ext cx="458553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25"/>
          <p:cNvCxnSpPr>
            <a:cxnSpLocks noChangeShapeType="1"/>
          </p:cNvCxnSpPr>
          <p:nvPr/>
        </p:nvCxnSpPr>
        <p:spPr bwMode="auto">
          <a:xfrm flipV="1">
            <a:off x="2580882" y="2987492"/>
            <a:ext cx="458553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26"/>
          <p:cNvCxnSpPr>
            <a:cxnSpLocks noChangeShapeType="1"/>
          </p:cNvCxnSpPr>
          <p:nvPr/>
        </p:nvCxnSpPr>
        <p:spPr bwMode="auto">
          <a:xfrm flipV="1">
            <a:off x="2334697" y="3313484"/>
            <a:ext cx="458553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27"/>
          <p:cNvCxnSpPr>
            <a:cxnSpLocks noChangeShapeType="1"/>
          </p:cNvCxnSpPr>
          <p:nvPr/>
        </p:nvCxnSpPr>
        <p:spPr bwMode="auto">
          <a:xfrm flipV="1">
            <a:off x="2670158" y="2752129"/>
            <a:ext cx="458553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28"/>
          <p:cNvCxnSpPr>
            <a:cxnSpLocks noChangeShapeType="1"/>
          </p:cNvCxnSpPr>
          <p:nvPr/>
        </p:nvCxnSpPr>
        <p:spPr bwMode="auto">
          <a:xfrm flipV="1">
            <a:off x="1533921" y="4302279"/>
            <a:ext cx="459906" cy="158262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29"/>
          <p:cNvCxnSpPr>
            <a:cxnSpLocks noChangeShapeType="1"/>
          </p:cNvCxnSpPr>
          <p:nvPr/>
        </p:nvCxnSpPr>
        <p:spPr bwMode="auto">
          <a:xfrm flipV="1">
            <a:off x="1548801" y="4338802"/>
            <a:ext cx="459906" cy="1582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30"/>
          <p:cNvCxnSpPr>
            <a:cxnSpLocks noChangeShapeType="1"/>
          </p:cNvCxnSpPr>
          <p:nvPr/>
        </p:nvCxnSpPr>
        <p:spPr bwMode="auto">
          <a:xfrm flipV="1">
            <a:off x="1966773" y="4355035"/>
            <a:ext cx="458553" cy="156909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Connecteur droit 31"/>
          <p:cNvCxnSpPr>
            <a:cxnSpLocks noChangeShapeType="1"/>
          </p:cNvCxnSpPr>
          <p:nvPr/>
        </p:nvCxnSpPr>
        <p:spPr bwMode="auto">
          <a:xfrm flipV="1">
            <a:off x="1981653" y="4391557"/>
            <a:ext cx="459906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Connecteur droit 32"/>
          <p:cNvCxnSpPr>
            <a:cxnSpLocks noChangeShapeType="1"/>
          </p:cNvCxnSpPr>
          <p:nvPr/>
        </p:nvCxnSpPr>
        <p:spPr bwMode="auto">
          <a:xfrm flipV="1">
            <a:off x="2399625" y="4047980"/>
            <a:ext cx="458553" cy="156909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Connecteur droit 33"/>
          <p:cNvCxnSpPr>
            <a:cxnSpLocks noChangeShapeType="1"/>
          </p:cNvCxnSpPr>
          <p:nvPr/>
        </p:nvCxnSpPr>
        <p:spPr bwMode="auto">
          <a:xfrm flipV="1">
            <a:off x="2414505" y="4084502"/>
            <a:ext cx="459906" cy="15690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Connecteur droit 34"/>
          <p:cNvCxnSpPr>
            <a:cxnSpLocks noChangeShapeType="1"/>
          </p:cNvCxnSpPr>
          <p:nvPr/>
        </p:nvCxnSpPr>
        <p:spPr bwMode="auto">
          <a:xfrm flipV="1">
            <a:off x="2625520" y="4160251"/>
            <a:ext cx="458552" cy="158262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Connecteur droit 35"/>
          <p:cNvCxnSpPr>
            <a:cxnSpLocks noChangeShapeType="1"/>
          </p:cNvCxnSpPr>
          <p:nvPr/>
        </p:nvCxnSpPr>
        <p:spPr bwMode="auto">
          <a:xfrm flipV="1">
            <a:off x="2640399" y="4196772"/>
            <a:ext cx="458553" cy="15826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78" name="ZoneTexte 61"/>
          <p:cNvSpPr txBox="1">
            <a:spLocks noChangeArrowheads="1"/>
          </p:cNvSpPr>
          <p:nvPr/>
        </p:nvSpPr>
        <p:spPr bwMode="auto">
          <a:xfrm>
            <a:off x="946864" y="4022280"/>
            <a:ext cx="530915" cy="27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193">
                <a:latin typeface="Calibri" charset="0"/>
              </a:rPr>
              <a:t>cDNA</a:t>
            </a:r>
          </a:p>
        </p:txBody>
      </p:sp>
      <p:cxnSp>
        <p:nvCxnSpPr>
          <p:cNvPr id="53279" name="Connecteur droit avec flèche 62"/>
          <p:cNvCxnSpPr>
            <a:cxnSpLocks noChangeShapeType="1"/>
          </p:cNvCxnSpPr>
          <p:nvPr/>
        </p:nvCxnSpPr>
        <p:spPr bwMode="auto">
          <a:xfrm>
            <a:off x="2515952" y="3643532"/>
            <a:ext cx="0" cy="30705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280" name="Groupe 67"/>
          <p:cNvGrpSpPr>
            <a:grpSpLocks/>
          </p:cNvGrpSpPr>
          <p:nvPr/>
        </p:nvGrpSpPr>
        <p:grpSpPr bwMode="auto">
          <a:xfrm>
            <a:off x="1697593" y="5231559"/>
            <a:ext cx="743965" cy="232658"/>
            <a:chOff x="1198263" y="5148263"/>
            <a:chExt cx="873424" cy="273650"/>
          </a:xfrm>
        </p:grpSpPr>
        <p:cxnSp>
          <p:nvCxnSpPr>
            <p:cNvPr id="40" name="Connecteur droit 39"/>
            <p:cNvCxnSpPr>
              <a:cxnSpLocks noChangeShapeType="1"/>
            </p:cNvCxnSpPr>
            <p:nvPr/>
          </p:nvCxnSpPr>
          <p:spPr bwMode="auto">
            <a:xfrm flipV="1">
              <a:off x="1368183" y="5188037"/>
              <a:ext cx="539935" cy="18455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17" name="Connecteur droit 65"/>
            <p:cNvCxnSpPr>
              <a:cxnSpLocks noChangeShapeType="1"/>
            </p:cNvCxnSpPr>
            <p:nvPr/>
          </p:nvCxnSpPr>
          <p:spPr bwMode="auto">
            <a:xfrm flipV="1">
              <a:off x="1898350" y="5148263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18" name="Connecteur droit 66"/>
            <p:cNvCxnSpPr>
              <a:cxnSpLocks noChangeShapeType="1"/>
            </p:cNvCxnSpPr>
            <p:nvPr/>
          </p:nvCxnSpPr>
          <p:spPr bwMode="auto">
            <a:xfrm flipV="1">
              <a:off x="1198263" y="5372101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281" name="Groupe 68"/>
          <p:cNvGrpSpPr>
            <a:grpSpLocks/>
          </p:cNvGrpSpPr>
          <p:nvPr/>
        </p:nvGrpSpPr>
        <p:grpSpPr bwMode="auto">
          <a:xfrm>
            <a:off x="1827449" y="5361414"/>
            <a:ext cx="743965" cy="232658"/>
            <a:chOff x="1198263" y="5148263"/>
            <a:chExt cx="873424" cy="273650"/>
          </a:xfrm>
        </p:grpSpPr>
        <p:cxnSp>
          <p:nvCxnSpPr>
            <p:cNvPr id="44" name="Connecteur droit 43"/>
            <p:cNvCxnSpPr>
              <a:cxnSpLocks noChangeShapeType="1"/>
            </p:cNvCxnSpPr>
            <p:nvPr/>
          </p:nvCxnSpPr>
          <p:spPr bwMode="auto">
            <a:xfrm flipV="1">
              <a:off x="1368183" y="5188037"/>
              <a:ext cx="539935" cy="18455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14" name="Connecteur droit 70"/>
            <p:cNvCxnSpPr>
              <a:cxnSpLocks noChangeShapeType="1"/>
            </p:cNvCxnSpPr>
            <p:nvPr/>
          </p:nvCxnSpPr>
          <p:spPr bwMode="auto">
            <a:xfrm flipV="1">
              <a:off x="1898350" y="5148263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15" name="Connecteur droit 71"/>
            <p:cNvCxnSpPr>
              <a:cxnSpLocks noChangeShapeType="1"/>
            </p:cNvCxnSpPr>
            <p:nvPr/>
          </p:nvCxnSpPr>
          <p:spPr bwMode="auto">
            <a:xfrm flipV="1">
              <a:off x="1198263" y="5372101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282" name="Groupe 72"/>
          <p:cNvGrpSpPr>
            <a:grpSpLocks/>
          </p:cNvGrpSpPr>
          <p:nvPr/>
        </p:nvGrpSpPr>
        <p:grpSpPr bwMode="auto">
          <a:xfrm>
            <a:off x="2486195" y="5327597"/>
            <a:ext cx="743965" cy="232658"/>
            <a:chOff x="1198263" y="5148263"/>
            <a:chExt cx="873424" cy="273650"/>
          </a:xfrm>
        </p:grpSpPr>
        <p:cxnSp>
          <p:nvCxnSpPr>
            <p:cNvPr id="48" name="Connecteur droit 47"/>
            <p:cNvCxnSpPr>
              <a:cxnSpLocks noChangeShapeType="1"/>
            </p:cNvCxnSpPr>
            <p:nvPr/>
          </p:nvCxnSpPr>
          <p:spPr bwMode="auto">
            <a:xfrm flipV="1">
              <a:off x="1368184" y="5188038"/>
              <a:ext cx="539935" cy="18455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11" name="Connecteur droit 74"/>
            <p:cNvCxnSpPr>
              <a:cxnSpLocks noChangeShapeType="1"/>
            </p:cNvCxnSpPr>
            <p:nvPr/>
          </p:nvCxnSpPr>
          <p:spPr bwMode="auto">
            <a:xfrm flipV="1">
              <a:off x="1898350" y="5148263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12" name="Connecteur droit 75"/>
            <p:cNvCxnSpPr>
              <a:cxnSpLocks noChangeShapeType="1"/>
            </p:cNvCxnSpPr>
            <p:nvPr/>
          </p:nvCxnSpPr>
          <p:spPr bwMode="auto">
            <a:xfrm flipV="1">
              <a:off x="1198263" y="5372101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283" name="Groupe 76"/>
          <p:cNvGrpSpPr>
            <a:grpSpLocks/>
          </p:cNvGrpSpPr>
          <p:nvPr/>
        </p:nvGrpSpPr>
        <p:grpSpPr bwMode="auto">
          <a:xfrm>
            <a:off x="2486195" y="5055713"/>
            <a:ext cx="743965" cy="232658"/>
            <a:chOff x="1198263" y="5148263"/>
            <a:chExt cx="873424" cy="273650"/>
          </a:xfrm>
        </p:grpSpPr>
        <p:cxnSp>
          <p:nvCxnSpPr>
            <p:cNvPr id="52" name="Connecteur droit 51"/>
            <p:cNvCxnSpPr>
              <a:cxnSpLocks noChangeShapeType="1"/>
            </p:cNvCxnSpPr>
            <p:nvPr/>
          </p:nvCxnSpPr>
          <p:spPr bwMode="auto">
            <a:xfrm flipV="1">
              <a:off x="1368184" y="5188037"/>
              <a:ext cx="539935" cy="18455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08" name="Connecteur droit 78"/>
            <p:cNvCxnSpPr>
              <a:cxnSpLocks noChangeShapeType="1"/>
            </p:cNvCxnSpPr>
            <p:nvPr/>
          </p:nvCxnSpPr>
          <p:spPr bwMode="auto">
            <a:xfrm flipV="1">
              <a:off x="1898350" y="5148263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09" name="Connecteur droit 79"/>
            <p:cNvCxnSpPr>
              <a:cxnSpLocks noChangeShapeType="1"/>
            </p:cNvCxnSpPr>
            <p:nvPr/>
          </p:nvCxnSpPr>
          <p:spPr bwMode="auto">
            <a:xfrm flipV="1">
              <a:off x="1198263" y="5372101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3284" name="Connecteur droit avec flèche 80"/>
          <p:cNvCxnSpPr>
            <a:cxnSpLocks noChangeShapeType="1"/>
          </p:cNvCxnSpPr>
          <p:nvPr/>
        </p:nvCxnSpPr>
        <p:spPr bwMode="auto">
          <a:xfrm>
            <a:off x="2522717" y="4686438"/>
            <a:ext cx="0" cy="30705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85" name="ZoneTexte 81"/>
          <p:cNvSpPr txBox="1">
            <a:spLocks noChangeArrowheads="1"/>
          </p:cNvSpPr>
          <p:nvPr/>
        </p:nvSpPr>
        <p:spPr bwMode="auto">
          <a:xfrm>
            <a:off x="921167" y="4993491"/>
            <a:ext cx="936475" cy="27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193">
                <a:latin typeface="Calibri" charset="0"/>
              </a:rPr>
              <a:t>adaptateurs</a:t>
            </a:r>
          </a:p>
        </p:txBody>
      </p:sp>
      <p:sp>
        <p:nvSpPr>
          <p:cNvPr id="53286" name="Forme libre 93"/>
          <p:cNvSpPr>
            <a:spLocks/>
          </p:cNvSpPr>
          <p:nvPr/>
        </p:nvSpPr>
        <p:spPr bwMode="auto">
          <a:xfrm>
            <a:off x="2624166" y="5746924"/>
            <a:ext cx="768312" cy="389567"/>
          </a:xfrm>
          <a:custGeom>
            <a:avLst/>
            <a:gdLst>
              <a:gd name="T0" fmla="*/ 0 w 901700"/>
              <a:gd name="T1" fmla="*/ 0 h 457200"/>
              <a:gd name="T2" fmla="*/ 152400 w 901700"/>
              <a:gd name="T3" fmla="*/ 368300 h 457200"/>
              <a:gd name="T4" fmla="*/ 901700 w 901700"/>
              <a:gd name="T5" fmla="*/ 457200 h 457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1700" h="457200">
                <a:moveTo>
                  <a:pt x="0" y="0"/>
                </a:moveTo>
                <a:cubicBezTo>
                  <a:pt x="1058" y="146050"/>
                  <a:pt x="2117" y="292100"/>
                  <a:pt x="152400" y="368300"/>
                </a:cubicBezTo>
                <a:cubicBezTo>
                  <a:pt x="302683" y="444500"/>
                  <a:pt x="602191" y="450850"/>
                  <a:pt x="901700" y="45720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2045"/>
          </a:p>
        </p:txBody>
      </p:sp>
      <p:sp>
        <p:nvSpPr>
          <p:cNvPr id="53287" name="ZoneTexte 99"/>
          <p:cNvSpPr txBox="1">
            <a:spLocks noChangeArrowheads="1"/>
          </p:cNvSpPr>
          <p:nvPr/>
        </p:nvSpPr>
        <p:spPr bwMode="auto">
          <a:xfrm>
            <a:off x="5063019" y="5043540"/>
            <a:ext cx="931665" cy="27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193">
                <a:latin typeface="Calibri" charset="0"/>
              </a:rPr>
              <a:t>Séquençage</a:t>
            </a:r>
          </a:p>
        </p:txBody>
      </p:sp>
      <p:grpSp>
        <p:nvGrpSpPr>
          <p:cNvPr id="53288" name="Groupe 100"/>
          <p:cNvGrpSpPr>
            <a:grpSpLocks/>
          </p:cNvGrpSpPr>
          <p:nvPr/>
        </p:nvGrpSpPr>
        <p:grpSpPr bwMode="auto">
          <a:xfrm>
            <a:off x="3773932" y="5971465"/>
            <a:ext cx="745317" cy="232658"/>
            <a:chOff x="1198263" y="5148263"/>
            <a:chExt cx="873424" cy="273650"/>
          </a:xfrm>
        </p:grpSpPr>
        <p:cxnSp>
          <p:nvCxnSpPr>
            <p:cNvPr id="62" name="Connecteur droit 61"/>
            <p:cNvCxnSpPr>
              <a:cxnSpLocks noChangeShapeType="1"/>
            </p:cNvCxnSpPr>
            <p:nvPr/>
          </p:nvCxnSpPr>
          <p:spPr bwMode="auto">
            <a:xfrm flipV="1">
              <a:off x="1369460" y="5188038"/>
              <a:ext cx="538955" cy="18455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05" name="Connecteur droit 102"/>
            <p:cNvCxnSpPr>
              <a:cxnSpLocks noChangeShapeType="1"/>
            </p:cNvCxnSpPr>
            <p:nvPr/>
          </p:nvCxnSpPr>
          <p:spPr bwMode="auto">
            <a:xfrm flipV="1">
              <a:off x="1898350" y="5148263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06" name="Connecteur droit 103"/>
            <p:cNvCxnSpPr>
              <a:cxnSpLocks noChangeShapeType="1"/>
            </p:cNvCxnSpPr>
            <p:nvPr/>
          </p:nvCxnSpPr>
          <p:spPr bwMode="auto">
            <a:xfrm flipV="1">
              <a:off x="1198263" y="5372101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9" name="Connecteur droit 68"/>
          <p:cNvCxnSpPr>
            <a:cxnSpLocks noChangeShapeType="1"/>
          </p:cNvCxnSpPr>
          <p:nvPr/>
        </p:nvCxnSpPr>
        <p:spPr bwMode="auto">
          <a:xfrm flipH="1">
            <a:off x="4329874" y="6028276"/>
            <a:ext cx="211015" cy="7169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Connecteur droit 69"/>
          <p:cNvCxnSpPr>
            <a:cxnSpLocks noChangeShapeType="1"/>
          </p:cNvCxnSpPr>
          <p:nvPr/>
        </p:nvCxnSpPr>
        <p:spPr bwMode="auto">
          <a:xfrm flipH="1">
            <a:off x="3798279" y="6181129"/>
            <a:ext cx="284059" cy="101449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arrow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291" name="Groupe 114"/>
          <p:cNvGrpSpPr>
            <a:grpSpLocks/>
          </p:cNvGrpSpPr>
          <p:nvPr/>
        </p:nvGrpSpPr>
        <p:grpSpPr bwMode="auto">
          <a:xfrm>
            <a:off x="3773932" y="5640063"/>
            <a:ext cx="745317" cy="232658"/>
            <a:chOff x="1198263" y="5148263"/>
            <a:chExt cx="873424" cy="273650"/>
          </a:xfrm>
        </p:grpSpPr>
        <p:cxnSp>
          <p:nvCxnSpPr>
            <p:cNvPr id="73" name="Connecteur droit 72"/>
            <p:cNvCxnSpPr>
              <a:cxnSpLocks noChangeShapeType="1"/>
            </p:cNvCxnSpPr>
            <p:nvPr/>
          </p:nvCxnSpPr>
          <p:spPr bwMode="auto">
            <a:xfrm flipV="1">
              <a:off x="1369460" y="5188037"/>
              <a:ext cx="538955" cy="18455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02" name="Connecteur droit 116"/>
            <p:cNvCxnSpPr>
              <a:cxnSpLocks noChangeShapeType="1"/>
            </p:cNvCxnSpPr>
            <p:nvPr/>
          </p:nvCxnSpPr>
          <p:spPr bwMode="auto">
            <a:xfrm flipV="1">
              <a:off x="1898350" y="5148263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03" name="Connecteur droit 117"/>
            <p:cNvCxnSpPr>
              <a:cxnSpLocks noChangeShapeType="1"/>
            </p:cNvCxnSpPr>
            <p:nvPr/>
          </p:nvCxnSpPr>
          <p:spPr bwMode="auto">
            <a:xfrm flipV="1">
              <a:off x="1198263" y="5372101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6" name="Connecteur droit 75"/>
          <p:cNvCxnSpPr>
            <a:cxnSpLocks noChangeShapeType="1"/>
          </p:cNvCxnSpPr>
          <p:nvPr/>
        </p:nvCxnSpPr>
        <p:spPr bwMode="auto">
          <a:xfrm flipH="1">
            <a:off x="4329874" y="5696878"/>
            <a:ext cx="211015" cy="7169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Connecteur droit 76"/>
          <p:cNvCxnSpPr>
            <a:cxnSpLocks noChangeShapeType="1"/>
          </p:cNvCxnSpPr>
          <p:nvPr/>
        </p:nvCxnSpPr>
        <p:spPr bwMode="auto">
          <a:xfrm flipH="1">
            <a:off x="3798279" y="5849727"/>
            <a:ext cx="284059" cy="1014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arrow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294" name="Groupe 120"/>
          <p:cNvGrpSpPr>
            <a:grpSpLocks/>
          </p:cNvGrpSpPr>
          <p:nvPr/>
        </p:nvGrpSpPr>
        <p:grpSpPr bwMode="auto">
          <a:xfrm>
            <a:off x="4603112" y="5640063"/>
            <a:ext cx="745316" cy="232658"/>
            <a:chOff x="1198263" y="5148263"/>
            <a:chExt cx="873424" cy="273650"/>
          </a:xfrm>
        </p:grpSpPr>
        <p:cxnSp>
          <p:nvCxnSpPr>
            <p:cNvPr id="79" name="Connecteur droit 78"/>
            <p:cNvCxnSpPr>
              <a:cxnSpLocks noChangeShapeType="1"/>
            </p:cNvCxnSpPr>
            <p:nvPr/>
          </p:nvCxnSpPr>
          <p:spPr bwMode="auto">
            <a:xfrm flipV="1">
              <a:off x="1369461" y="5188037"/>
              <a:ext cx="538955" cy="18455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99" name="Connecteur droit 122"/>
            <p:cNvCxnSpPr>
              <a:cxnSpLocks noChangeShapeType="1"/>
            </p:cNvCxnSpPr>
            <p:nvPr/>
          </p:nvCxnSpPr>
          <p:spPr bwMode="auto">
            <a:xfrm flipV="1">
              <a:off x="1898350" y="5148263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00" name="Connecteur droit 123"/>
            <p:cNvCxnSpPr>
              <a:cxnSpLocks noChangeShapeType="1"/>
            </p:cNvCxnSpPr>
            <p:nvPr/>
          </p:nvCxnSpPr>
          <p:spPr bwMode="auto">
            <a:xfrm flipV="1">
              <a:off x="1198263" y="5372101"/>
              <a:ext cx="173337" cy="498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2" name="Connecteur droit 81"/>
          <p:cNvCxnSpPr>
            <a:cxnSpLocks noChangeShapeType="1"/>
          </p:cNvCxnSpPr>
          <p:nvPr/>
        </p:nvCxnSpPr>
        <p:spPr bwMode="auto">
          <a:xfrm flipH="1">
            <a:off x="5159056" y="5696878"/>
            <a:ext cx="211015" cy="7169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Connecteur droit 82"/>
          <p:cNvCxnSpPr>
            <a:cxnSpLocks noChangeShapeType="1"/>
          </p:cNvCxnSpPr>
          <p:nvPr/>
        </p:nvCxnSpPr>
        <p:spPr bwMode="auto">
          <a:xfrm flipH="1">
            <a:off x="4627463" y="5849727"/>
            <a:ext cx="284059" cy="1014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arrow" w="med" len="med"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3297" name="Picture 2" descr="https://encrypted-tbn2.gstatic.com/images?q=tbn:ANd9GcRTYFVusDNWlAN0Me3JPtBzDW7bguJrW84cOKEmuZYjv4Qih_FK5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889" y="3521794"/>
            <a:ext cx="2231894" cy="148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Connecteur droit avec flèche 17">
            <a:extLst>
              <a:ext uri="{FF2B5EF4-FFF2-40B4-BE49-F238E27FC236}">
                <a16:creationId xmlns:a16="http://schemas.microsoft.com/office/drawing/2014/main" id="{36789B94-24BB-09AF-C675-EA7A0B43F1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610" y="948006"/>
            <a:ext cx="0" cy="30705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AF2BB41-DE2E-099C-DEFC-1FA125DDD67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617" y="832295"/>
            <a:ext cx="4002160" cy="39437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C5DAAF0-1022-1059-56B8-94CB923058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0859" y="852013"/>
            <a:ext cx="990760" cy="12084"/>
          </a:xfrm>
          <a:prstGeom prst="line">
            <a:avLst/>
          </a:prstGeom>
          <a:ln w="38100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9">
            <a:extLst>
              <a:ext uri="{FF2B5EF4-FFF2-40B4-BE49-F238E27FC236}">
                <a16:creationId xmlns:a16="http://schemas.microsoft.com/office/drawing/2014/main" id="{06E650A2-4DF8-F797-CD1E-A23ADF608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98" y="531088"/>
            <a:ext cx="606256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alibri" charset="0"/>
              </a:rPr>
              <a:t>Gène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F7CF9F8-283B-6FE9-A41A-1761AADE16E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96733" y="845386"/>
            <a:ext cx="1353238" cy="11678"/>
          </a:xfrm>
          <a:prstGeom prst="line">
            <a:avLst/>
          </a:prstGeom>
          <a:ln w="38100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6DDC297-0A5A-362D-C504-DF649830B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772" y="524054"/>
            <a:ext cx="606256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alibri" charset="0"/>
              </a:rPr>
              <a:t>Gène</a:t>
            </a:r>
          </a:p>
        </p:txBody>
      </p:sp>
      <p:cxnSp>
        <p:nvCxnSpPr>
          <p:cNvPr id="41" name="Connecteur droit avec flèche 17">
            <a:extLst>
              <a:ext uri="{FF2B5EF4-FFF2-40B4-BE49-F238E27FC236}">
                <a16:creationId xmlns:a16="http://schemas.microsoft.com/office/drawing/2014/main" id="{B23398BF-D625-356D-48CF-28622C51C2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92477" y="948006"/>
            <a:ext cx="0" cy="30705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E5EA3E8-DA30-EB6B-E8C1-DA7085C687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10159" y="1868104"/>
            <a:ext cx="1297880" cy="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22367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F7AE85-4A19-2D43-981B-818F18BE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r>
              <a:rPr lang="fr-FR"/>
              <a:t>Mesure d’expression </a:t>
            </a:r>
            <a:br>
              <a:rPr lang="fr-FR"/>
            </a:br>
            <a:r>
              <a:rPr lang="fr-FR"/>
              <a:t>par RNA-seq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181E81-73A5-544E-BCAF-6119028D8DAF}"/>
              </a:ext>
            </a:extLst>
          </p:cNvPr>
          <p:cNvCxnSpPr/>
          <p:nvPr/>
        </p:nvCxnSpPr>
        <p:spPr>
          <a:xfrm>
            <a:off x="685800" y="4277036"/>
            <a:ext cx="3022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0298BC1-4B66-8942-BF18-B0534E007596}"/>
              </a:ext>
            </a:extLst>
          </p:cNvPr>
          <p:cNvSpPr/>
          <p:nvPr/>
        </p:nvSpPr>
        <p:spPr>
          <a:xfrm>
            <a:off x="1047510" y="4189421"/>
            <a:ext cx="835079" cy="17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13F72-D66A-B146-B009-C2E8C028D8FC}"/>
              </a:ext>
            </a:extLst>
          </p:cNvPr>
          <p:cNvSpPr/>
          <p:nvPr/>
        </p:nvSpPr>
        <p:spPr>
          <a:xfrm>
            <a:off x="2372671" y="4190992"/>
            <a:ext cx="835079" cy="17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CF38D0-6A7A-1A4F-B0FB-FAB79265B43C}"/>
              </a:ext>
            </a:extLst>
          </p:cNvPr>
          <p:cNvCxnSpPr>
            <a:cxnSpLocks/>
          </p:cNvCxnSpPr>
          <p:nvPr/>
        </p:nvCxnSpPr>
        <p:spPr>
          <a:xfrm>
            <a:off x="2608314" y="4030012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D0901DA-1AAA-5947-A3FD-8C8C3F02FF83}"/>
              </a:ext>
            </a:extLst>
          </p:cNvPr>
          <p:cNvCxnSpPr>
            <a:cxnSpLocks/>
          </p:cNvCxnSpPr>
          <p:nvPr/>
        </p:nvCxnSpPr>
        <p:spPr>
          <a:xfrm>
            <a:off x="2775702" y="4104099"/>
            <a:ext cx="33071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441AF70-56A8-B848-8F02-7E80A16A0731}"/>
              </a:ext>
            </a:extLst>
          </p:cNvPr>
          <p:cNvCxnSpPr>
            <a:cxnSpLocks/>
          </p:cNvCxnSpPr>
          <p:nvPr/>
        </p:nvCxnSpPr>
        <p:spPr>
          <a:xfrm>
            <a:off x="2392290" y="3958004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9F9337B4-8AF3-DC40-B994-D3A8157B18CA}"/>
              </a:ext>
            </a:extLst>
          </p:cNvPr>
          <p:cNvCxnSpPr>
            <a:cxnSpLocks/>
          </p:cNvCxnSpPr>
          <p:nvPr/>
        </p:nvCxnSpPr>
        <p:spPr>
          <a:xfrm>
            <a:off x="1119518" y="4074993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B8C0355D-0D54-4147-B117-BD6298E6C749}"/>
              </a:ext>
            </a:extLst>
          </p:cNvPr>
          <p:cNvCxnSpPr>
            <a:cxnSpLocks/>
          </p:cNvCxnSpPr>
          <p:nvPr/>
        </p:nvCxnSpPr>
        <p:spPr>
          <a:xfrm>
            <a:off x="1119518" y="3996748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4E85B609-0AB7-9F42-AF78-DC9B6310CB2F}"/>
              </a:ext>
            </a:extLst>
          </p:cNvPr>
          <p:cNvCxnSpPr>
            <a:cxnSpLocks/>
          </p:cNvCxnSpPr>
          <p:nvPr/>
        </p:nvCxnSpPr>
        <p:spPr>
          <a:xfrm>
            <a:off x="1119518" y="3918503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9DD901B0-5B5D-C443-BDCA-C47C3207C181}"/>
              </a:ext>
            </a:extLst>
          </p:cNvPr>
          <p:cNvCxnSpPr>
            <a:cxnSpLocks/>
          </p:cNvCxnSpPr>
          <p:nvPr/>
        </p:nvCxnSpPr>
        <p:spPr>
          <a:xfrm>
            <a:off x="1384178" y="3849542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3E8F0B2-093D-6D44-9623-F51206F740DD}"/>
              </a:ext>
            </a:extLst>
          </p:cNvPr>
          <p:cNvCxnSpPr>
            <a:cxnSpLocks/>
          </p:cNvCxnSpPr>
          <p:nvPr/>
        </p:nvCxnSpPr>
        <p:spPr>
          <a:xfrm>
            <a:off x="1407550" y="3755348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02CB705D-0CA0-8F48-AF11-F8ED29D8878D}"/>
              </a:ext>
            </a:extLst>
          </p:cNvPr>
          <p:cNvSpPr txBox="1"/>
          <p:nvPr/>
        </p:nvSpPr>
        <p:spPr>
          <a:xfrm>
            <a:off x="1047510" y="4345459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Gene 1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1C2F986E-9860-AA4E-9EA8-54B48A5FF774}"/>
              </a:ext>
            </a:extLst>
          </p:cNvPr>
          <p:cNvSpPr txBox="1"/>
          <p:nvPr/>
        </p:nvSpPr>
        <p:spPr>
          <a:xfrm>
            <a:off x="2331127" y="4345459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Gene 2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C13C960-5626-B74D-B48F-9085D53338D7}"/>
              </a:ext>
            </a:extLst>
          </p:cNvPr>
          <p:cNvSpPr txBox="1"/>
          <p:nvPr/>
        </p:nvSpPr>
        <p:spPr>
          <a:xfrm>
            <a:off x="1403032" y="5037257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Sample 1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26B7A9A8-EA9D-024D-8AAA-33ABEA880787}"/>
              </a:ext>
            </a:extLst>
          </p:cNvPr>
          <p:cNvCxnSpPr/>
          <p:nvPr/>
        </p:nvCxnSpPr>
        <p:spPr>
          <a:xfrm>
            <a:off x="4934272" y="4272538"/>
            <a:ext cx="3022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843946FB-439E-444D-9CA1-AEECA0D7FB19}"/>
              </a:ext>
            </a:extLst>
          </p:cNvPr>
          <p:cNvSpPr/>
          <p:nvPr/>
        </p:nvSpPr>
        <p:spPr>
          <a:xfrm>
            <a:off x="5295982" y="4184923"/>
            <a:ext cx="835079" cy="17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C0E4D5-F057-1349-A154-6D08B1426E67}"/>
              </a:ext>
            </a:extLst>
          </p:cNvPr>
          <p:cNvSpPr/>
          <p:nvPr/>
        </p:nvSpPr>
        <p:spPr>
          <a:xfrm>
            <a:off x="6621143" y="4186494"/>
            <a:ext cx="835079" cy="17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D90F097B-5099-7C46-A03E-E3334AC96C6C}"/>
              </a:ext>
            </a:extLst>
          </p:cNvPr>
          <p:cNvCxnSpPr>
            <a:cxnSpLocks/>
          </p:cNvCxnSpPr>
          <p:nvPr/>
        </p:nvCxnSpPr>
        <p:spPr>
          <a:xfrm>
            <a:off x="6856786" y="4025514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64DC7545-2E59-FB4A-B373-3AC354F08069}"/>
              </a:ext>
            </a:extLst>
          </p:cNvPr>
          <p:cNvCxnSpPr>
            <a:cxnSpLocks/>
          </p:cNvCxnSpPr>
          <p:nvPr/>
        </p:nvCxnSpPr>
        <p:spPr>
          <a:xfrm>
            <a:off x="7024174" y="4099601"/>
            <a:ext cx="33071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0AD905C-1540-C44C-8823-40EE6145F2E4}"/>
              </a:ext>
            </a:extLst>
          </p:cNvPr>
          <p:cNvCxnSpPr>
            <a:cxnSpLocks/>
          </p:cNvCxnSpPr>
          <p:nvPr/>
        </p:nvCxnSpPr>
        <p:spPr>
          <a:xfrm>
            <a:off x="6640762" y="3953506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713CB5CC-4042-7C4B-AB62-D2815AEADF4B}"/>
              </a:ext>
            </a:extLst>
          </p:cNvPr>
          <p:cNvCxnSpPr>
            <a:cxnSpLocks/>
          </p:cNvCxnSpPr>
          <p:nvPr/>
        </p:nvCxnSpPr>
        <p:spPr>
          <a:xfrm>
            <a:off x="6784778" y="3881498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3DF9E429-637B-B94F-BEE2-257EAA492622}"/>
              </a:ext>
            </a:extLst>
          </p:cNvPr>
          <p:cNvCxnSpPr>
            <a:cxnSpLocks/>
          </p:cNvCxnSpPr>
          <p:nvPr/>
        </p:nvCxnSpPr>
        <p:spPr>
          <a:xfrm>
            <a:off x="6736142" y="3809490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F57D7A8D-7E56-414F-A8B9-E0F73798A55A}"/>
              </a:ext>
            </a:extLst>
          </p:cNvPr>
          <p:cNvCxnSpPr>
            <a:cxnSpLocks/>
          </p:cNvCxnSpPr>
          <p:nvPr/>
        </p:nvCxnSpPr>
        <p:spPr>
          <a:xfrm>
            <a:off x="6712770" y="3737482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DF65DEB-ACB3-504B-9AE0-34C147D08166}"/>
              </a:ext>
            </a:extLst>
          </p:cNvPr>
          <p:cNvCxnSpPr>
            <a:cxnSpLocks/>
          </p:cNvCxnSpPr>
          <p:nvPr/>
        </p:nvCxnSpPr>
        <p:spPr>
          <a:xfrm>
            <a:off x="6856786" y="3665474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CCAF8E99-0F08-F546-9A5C-4C9A2BBA7051}"/>
              </a:ext>
            </a:extLst>
          </p:cNvPr>
          <p:cNvCxnSpPr>
            <a:cxnSpLocks/>
          </p:cNvCxnSpPr>
          <p:nvPr/>
        </p:nvCxnSpPr>
        <p:spPr>
          <a:xfrm>
            <a:off x="6736142" y="3595545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8FAD5621-B8F9-184F-B9B8-6FE8C542E360}"/>
              </a:ext>
            </a:extLst>
          </p:cNvPr>
          <p:cNvCxnSpPr>
            <a:cxnSpLocks/>
          </p:cNvCxnSpPr>
          <p:nvPr/>
        </p:nvCxnSpPr>
        <p:spPr>
          <a:xfrm>
            <a:off x="6615498" y="3525616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A8469B9B-3562-B340-98CA-B19DD54870EC}"/>
              </a:ext>
            </a:extLst>
          </p:cNvPr>
          <p:cNvCxnSpPr>
            <a:cxnSpLocks/>
          </p:cNvCxnSpPr>
          <p:nvPr/>
        </p:nvCxnSpPr>
        <p:spPr>
          <a:xfrm>
            <a:off x="6784778" y="3455687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4513BA1A-AE2E-EF40-8EB2-1B9B51DBB044}"/>
              </a:ext>
            </a:extLst>
          </p:cNvPr>
          <p:cNvCxnSpPr>
            <a:cxnSpLocks/>
          </p:cNvCxnSpPr>
          <p:nvPr/>
        </p:nvCxnSpPr>
        <p:spPr>
          <a:xfrm>
            <a:off x="6880158" y="3377442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EF5F48CB-BC6A-CF42-AFE5-CE682CEE0EA6}"/>
              </a:ext>
            </a:extLst>
          </p:cNvPr>
          <p:cNvCxnSpPr>
            <a:cxnSpLocks/>
          </p:cNvCxnSpPr>
          <p:nvPr/>
        </p:nvCxnSpPr>
        <p:spPr>
          <a:xfrm>
            <a:off x="6880158" y="3299197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43BDC8CA-BB76-8D4D-A0FE-F78F346D6701}"/>
              </a:ext>
            </a:extLst>
          </p:cNvPr>
          <p:cNvCxnSpPr>
            <a:cxnSpLocks/>
          </p:cNvCxnSpPr>
          <p:nvPr/>
        </p:nvCxnSpPr>
        <p:spPr>
          <a:xfrm>
            <a:off x="6880158" y="3220952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115FD55C-5684-0640-B117-E9EE306259C6}"/>
              </a:ext>
            </a:extLst>
          </p:cNvPr>
          <p:cNvCxnSpPr>
            <a:cxnSpLocks/>
          </p:cNvCxnSpPr>
          <p:nvPr/>
        </p:nvCxnSpPr>
        <p:spPr>
          <a:xfrm>
            <a:off x="6808150" y="3142707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BE535D2A-9DFE-0A43-BAF6-C9A4DC2903CB}"/>
              </a:ext>
            </a:extLst>
          </p:cNvPr>
          <p:cNvCxnSpPr>
            <a:cxnSpLocks/>
          </p:cNvCxnSpPr>
          <p:nvPr/>
        </p:nvCxnSpPr>
        <p:spPr>
          <a:xfrm>
            <a:off x="6664134" y="3064462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99AA1E85-06CB-8E47-B36C-34BF0B7B3E86}"/>
              </a:ext>
            </a:extLst>
          </p:cNvPr>
          <p:cNvCxnSpPr>
            <a:cxnSpLocks/>
          </p:cNvCxnSpPr>
          <p:nvPr/>
        </p:nvCxnSpPr>
        <p:spPr>
          <a:xfrm>
            <a:off x="5367990" y="4070495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A9BA21E0-7C42-3545-B3A8-797BC7245A5B}"/>
              </a:ext>
            </a:extLst>
          </p:cNvPr>
          <p:cNvCxnSpPr>
            <a:cxnSpLocks/>
          </p:cNvCxnSpPr>
          <p:nvPr/>
        </p:nvCxnSpPr>
        <p:spPr>
          <a:xfrm>
            <a:off x="5367990" y="3992250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9CD83F90-DA32-8740-BD39-DD15FA5945D6}"/>
              </a:ext>
            </a:extLst>
          </p:cNvPr>
          <p:cNvCxnSpPr>
            <a:cxnSpLocks/>
          </p:cNvCxnSpPr>
          <p:nvPr/>
        </p:nvCxnSpPr>
        <p:spPr>
          <a:xfrm>
            <a:off x="5548115" y="3914005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16426182-630F-F34D-AB09-2B60412C47FC}"/>
              </a:ext>
            </a:extLst>
          </p:cNvPr>
          <p:cNvCxnSpPr>
            <a:cxnSpLocks/>
          </p:cNvCxnSpPr>
          <p:nvPr/>
        </p:nvCxnSpPr>
        <p:spPr>
          <a:xfrm>
            <a:off x="5632650" y="3845044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C0C0EF67-4957-B547-9CAB-6959CAD07BC0}"/>
              </a:ext>
            </a:extLst>
          </p:cNvPr>
          <p:cNvCxnSpPr>
            <a:cxnSpLocks/>
          </p:cNvCxnSpPr>
          <p:nvPr/>
        </p:nvCxnSpPr>
        <p:spPr>
          <a:xfrm>
            <a:off x="5499479" y="3750850"/>
            <a:ext cx="383412" cy="207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317BCC2B-5041-8540-AC28-5C4056F03D21}"/>
              </a:ext>
            </a:extLst>
          </p:cNvPr>
          <p:cNvSpPr txBox="1"/>
          <p:nvPr/>
        </p:nvSpPr>
        <p:spPr>
          <a:xfrm>
            <a:off x="5295982" y="4340961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Gene 1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27745D4-2484-DC4D-94D2-983A133E4660}"/>
              </a:ext>
            </a:extLst>
          </p:cNvPr>
          <p:cNvSpPr txBox="1"/>
          <p:nvPr/>
        </p:nvSpPr>
        <p:spPr>
          <a:xfrm>
            <a:off x="6579599" y="4340961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Gene 2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C58F5A4A-99B4-2D49-AC78-2B1E40F4FE4F}"/>
              </a:ext>
            </a:extLst>
          </p:cNvPr>
          <p:cNvSpPr txBox="1"/>
          <p:nvPr/>
        </p:nvSpPr>
        <p:spPr>
          <a:xfrm>
            <a:off x="5651504" y="5032759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4135713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4110D-6D3B-C240-8320-2C83BF5C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739" y="807599"/>
            <a:ext cx="7174523" cy="713253"/>
          </a:xfrm>
        </p:spPr>
        <p:txBody>
          <a:bodyPr/>
          <a:lstStyle/>
          <a:p>
            <a:r>
              <a:rPr lang="fr-FR" sz="3323"/>
              <a:t>Differential expression analysis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9FD7057-B46D-5140-88B8-AAA2B9C10FD3}"/>
              </a:ext>
            </a:extLst>
          </p:cNvPr>
          <p:cNvSpPr txBox="1"/>
          <p:nvPr/>
        </p:nvSpPr>
        <p:spPr>
          <a:xfrm rot="18131446">
            <a:off x="2145901" y="3249681"/>
            <a:ext cx="8899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77">
                <a:latin typeface="Calibri" panose="020F0502020204030204" pitchFamily="34" charset="0"/>
                <a:cs typeface="Calibri" panose="020F0502020204030204" pitchFamily="34" charset="0"/>
              </a:rPr>
              <a:t>Sample 1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8F314EC7-1A68-FE4F-8C7D-F6A9F2CE3DE4}"/>
              </a:ext>
            </a:extLst>
          </p:cNvPr>
          <p:cNvSpPr txBox="1"/>
          <p:nvPr/>
        </p:nvSpPr>
        <p:spPr>
          <a:xfrm rot="18131446">
            <a:off x="2620686" y="3249681"/>
            <a:ext cx="8899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77">
                <a:latin typeface="Calibri" panose="020F0502020204030204" pitchFamily="34" charset="0"/>
                <a:cs typeface="Calibri" panose="020F0502020204030204" pitchFamily="34" charset="0"/>
              </a:rPr>
              <a:t>Sample 2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B5153046-C357-654E-B42B-7516E581B1AF}"/>
              </a:ext>
            </a:extLst>
          </p:cNvPr>
          <p:cNvSpPr txBox="1"/>
          <p:nvPr/>
        </p:nvSpPr>
        <p:spPr>
          <a:xfrm rot="18131446">
            <a:off x="3104263" y="3249681"/>
            <a:ext cx="8899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77">
                <a:latin typeface="Calibri" panose="020F0502020204030204" pitchFamily="34" charset="0"/>
                <a:cs typeface="Calibri" panose="020F0502020204030204" pitchFamily="34" charset="0"/>
              </a:rPr>
              <a:t>Sample 3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FDC489A8-6E2D-FC46-8594-5697AC02B5EB}"/>
              </a:ext>
            </a:extLst>
          </p:cNvPr>
          <p:cNvSpPr txBox="1"/>
          <p:nvPr/>
        </p:nvSpPr>
        <p:spPr>
          <a:xfrm rot="18131446">
            <a:off x="3587840" y="3249681"/>
            <a:ext cx="8899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77">
                <a:latin typeface="Calibri" panose="020F0502020204030204" pitchFamily="34" charset="0"/>
                <a:cs typeface="Calibri" panose="020F0502020204030204" pitchFamily="34" charset="0"/>
              </a:rPr>
              <a:t>Sample 4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721E066-9A76-E34B-B9C4-77035B3F0EEE}"/>
              </a:ext>
            </a:extLst>
          </p:cNvPr>
          <p:cNvSpPr txBox="1"/>
          <p:nvPr/>
        </p:nvSpPr>
        <p:spPr>
          <a:xfrm rot="18131446">
            <a:off x="4071416" y="3249681"/>
            <a:ext cx="8899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77">
                <a:latin typeface="Calibri" panose="020F0502020204030204" pitchFamily="34" charset="0"/>
                <a:cs typeface="Calibri" panose="020F0502020204030204" pitchFamily="34" charset="0"/>
              </a:rPr>
              <a:t>Sample 5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F7235B3-4AFD-B74F-A228-64C2E566DB3E}"/>
              </a:ext>
            </a:extLst>
          </p:cNvPr>
          <p:cNvSpPr txBox="1"/>
          <p:nvPr/>
        </p:nvSpPr>
        <p:spPr>
          <a:xfrm rot="18131446">
            <a:off x="4554995" y="3249681"/>
            <a:ext cx="8899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77">
                <a:latin typeface="Calibri" panose="020F0502020204030204" pitchFamily="34" charset="0"/>
                <a:cs typeface="Calibri" panose="020F0502020204030204" pitchFamily="34" charset="0"/>
              </a:rPr>
              <a:t>Sample 6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A454BA6F-BEBD-CE4F-ACD1-402CDE3E9DEA}"/>
              </a:ext>
            </a:extLst>
          </p:cNvPr>
          <p:cNvSpPr txBox="1"/>
          <p:nvPr/>
        </p:nvSpPr>
        <p:spPr>
          <a:xfrm rot="18131446">
            <a:off x="5038570" y="3249681"/>
            <a:ext cx="8899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77">
                <a:latin typeface="Calibri" panose="020F0502020204030204" pitchFamily="34" charset="0"/>
                <a:cs typeface="Calibri" panose="020F0502020204030204" pitchFamily="34" charset="0"/>
              </a:rPr>
              <a:t>Sample 7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4C29760E-2AAF-2044-9787-247094C24F52}"/>
              </a:ext>
            </a:extLst>
          </p:cNvPr>
          <p:cNvSpPr txBox="1"/>
          <p:nvPr/>
        </p:nvSpPr>
        <p:spPr>
          <a:xfrm rot="18131446">
            <a:off x="5524236" y="3247311"/>
            <a:ext cx="889988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77">
                <a:latin typeface="Calibri" panose="020F0502020204030204" pitchFamily="34" charset="0"/>
                <a:cs typeface="Calibri" panose="020F0502020204030204" pitchFamily="34" charset="0"/>
              </a:rPr>
              <a:t>Sample 8</a:t>
            </a:r>
          </a:p>
        </p:txBody>
      </p:sp>
      <p:sp>
        <p:nvSpPr>
          <p:cNvPr id="106" name="Parenthèse fermante 105">
            <a:extLst>
              <a:ext uri="{FF2B5EF4-FFF2-40B4-BE49-F238E27FC236}">
                <a16:creationId xmlns:a16="http://schemas.microsoft.com/office/drawing/2014/main" id="{07EB1313-D34D-FA4C-824F-0344DFBA6E08}"/>
              </a:ext>
            </a:extLst>
          </p:cNvPr>
          <p:cNvSpPr/>
          <p:nvPr/>
        </p:nvSpPr>
        <p:spPr>
          <a:xfrm rot="16200000">
            <a:off x="3270035" y="1999706"/>
            <a:ext cx="59648" cy="1882561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07" name="Parenthèse fermante 106">
            <a:extLst>
              <a:ext uri="{FF2B5EF4-FFF2-40B4-BE49-F238E27FC236}">
                <a16:creationId xmlns:a16="http://schemas.microsoft.com/office/drawing/2014/main" id="{31D64197-439C-8042-BD57-6FB93C9737A1}"/>
              </a:ext>
            </a:extLst>
          </p:cNvPr>
          <p:cNvSpPr/>
          <p:nvPr/>
        </p:nvSpPr>
        <p:spPr>
          <a:xfrm rot="16200000">
            <a:off x="5195550" y="1999706"/>
            <a:ext cx="59648" cy="1882561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5A2105D-64C0-8B4D-A169-F7A3B464C756}"/>
              </a:ext>
            </a:extLst>
          </p:cNvPr>
          <p:cNvSpPr txBox="1"/>
          <p:nvPr/>
        </p:nvSpPr>
        <p:spPr>
          <a:xfrm>
            <a:off x="2884956" y="2526773"/>
            <a:ext cx="901209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153D8E69-B4B3-3B4E-82CC-A49770746294}"/>
              </a:ext>
            </a:extLst>
          </p:cNvPr>
          <p:cNvSpPr txBox="1"/>
          <p:nvPr/>
        </p:nvSpPr>
        <p:spPr>
          <a:xfrm>
            <a:off x="4643417" y="2526773"/>
            <a:ext cx="806375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Tumor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A308D308-E4B2-7245-A3F5-32EE384EF067}"/>
              </a:ext>
            </a:extLst>
          </p:cNvPr>
          <p:cNvSpPr txBox="1"/>
          <p:nvPr/>
        </p:nvSpPr>
        <p:spPr>
          <a:xfrm>
            <a:off x="6221451" y="4117991"/>
            <a:ext cx="1634486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 in tumor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9E8300C4-8315-3445-8266-E88986F1FAA3}"/>
              </a:ext>
            </a:extLst>
          </p:cNvPr>
          <p:cNvSpPr txBox="1"/>
          <p:nvPr/>
        </p:nvSpPr>
        <p:spPr>
          <a:xfrm>
            <a:off x="6233723" y="4473625"/>
            <a:ext cx="1346844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in tumor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B4F3B54C-CF07-2642-BAD9-5116ACA9F000}"/>
              </a:ext>
            </a:extLst>
          </p:cNvPr>
          <p:cNvSpPr txBox="1"/>
          <p:nvPr/>
        </p:nvSpPr>
        <p:spPr>
          <a:xfrm rot="16200000">
            <a:off x="1676542" y="4083010"/>
            <a:ext cx="785793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Genes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1A68ED25-5204-584F-BAFC-1286DEA1B2D9}"/>
              </a:ext>
            </a:extLst>
          </p:cNvPr>
          <p:cNvSpPr txBox="1"/>
          <p:nvPr/>
        </p:nvSpPr>
        <p:spPr>
          <a:xfrm>
            <a:off x="2627769" y="4884347"/>
            <a:ext cx="1286743" cy="944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46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Expression profile of sample 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C9468B-8FF1-E7D3-A130-BFF1B2462D36}"/>
              </a:ext>
            </a:extLst>
          </p:cNvPr>
          <p:cNvSpPr txBox="1"/>
          <p:nvPr/>
        </p:nvSpPr>
        <p:spPr>
          <a:xfrm>
            <a:off x="6276562" y="3764483"/>
            <a:ext cx="902748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Neutral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D500AB-45CD-C64D-A33C-0F8995526EBC}"/>
              </a:ext>
            </a:extLst>
          </p:cNvPr>
          <p:cNvSpPr/>
          <p:nvPr/>
        </p:nvSpPr>
        <p:spPr>
          <a:xfrm>
            <a:off x="2298170" y="3789750"/>
            <a:ext cx="465282" cy="170969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BF6AC-71CF-084E-9A82-0F76FEC93CE6}"/>
              </a:ext>
            </a:extLst>
          </p:cNvPr>
          <p:cNvSpPr/>
          <p:nvPr/>
        </p:nvSpPr>
        <p:spPr>
          <a:xfrm>
            <a:off x="2763453" y="3789750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D56F1B-35B1-DB4E-B598-66E91A2AA388}"/>
              </a:ext>
            </a:extLst>
          </p:cNvPr>
          <p:cNvSpPr/>
          <p:nvPr/>
        </p:nvSpPr>
        <p:spPr>
          <a:xfrm>
            <a:off x="3228735" y="3789750"/>
            <a:ext cx="465282" cy="1709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3B37A-2D77-A043-8501-ED2951539B3B}"/>
              </a:ext>
            </a:extLst>
          </p:cNvPr>
          <p:cNvSpPr/>
          <p:nvPr/>
        </p:nvSpPr>
        <p:spPr>
          <a:xfrm>
            <a:off x="3694017" y="3789750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A3EC3-5542-EA46-A0DE-0A5F49FB85A3}"/>
              </a:ext>
            </a:extLst>
          </p:cNvPr>
          <p:cNvSpPr/>
          <p:nvPr/>
        </p:nvSpPr>
        <p:spPr>
          <a:xfrm>
            <a:off x="4159300" y="3789750"/>
            <a:ext cx="465282" cy="17096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06DF3C-25CD-F04D-AC19-D6D86746733A}"/>
              </a:ext>
            </a:extLst>
          </p:cNvPr>
          <p:cNvSpPr/>
          <p:nvPr/>
        </p:nvSpPr>
        <p:spPr>
          <a:xfrm>
            <a:off x="4624582" y="3789750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6D756A-3484-2845-B47A-72C7203CD591}"/>
              </a:ext>
            </a:extLst>
          </p:cNvPr>
          <p:cNvSpPr/>
          <p:nvPr/>
        </p:nvSpPr>
        <p:spPr>
          <a:xfrm>
            <a:off x="5089865" y="3789750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5473C-10E0-754D-8A3F-CCBEFF7D7A3F}"/>
              </a:ext>
            </a:extLst>
          </p:cNvPr>
          <p:cNvSpPr/>
          <p:nvPr/>
        </p:nvSpPr>
        <p:spPr>
          <a:xfrm>
            <a:off x="5555147" y="3789750"/>
            <a:ext cx="465282" cy="17096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8EFC553-E14C-AB47-B480-9F2AB856597A}"/>
              </a:ext>
            </a:extLst>
          </p:cNvPr>
          <p:cNvSpPr/>
          <p:nvPr/>
        </p:nvSpPr>
        <p:spPr>
          <a:xfrm>
            <a:off x="2298170" y="3960719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06388F-2427-C24A-9EF8-5315C91C6BB0}"/>
              </a:ext>
            </a:extLst>
          </p:cNvPr>
          <p:cNvSpPr/>
          <p:nvPr/>
        </p:nvSpPr>
        <p:spPr>
          <a:xfrm>
            <a:off x="2763453" y="3960719"/>
            <a:ext cx="465282" cy="17096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D976DC-8701-5C48-AF40-1E7371A87DBF}"/>
              </a:ext>
            </a:extLst>
          </p:cNvPr>
          <p:cNvSpPr/>
          <p:nvPr/>
        </p:nvSpPr>
        <p:spPr>
          <a:xfrm>
            <a:off x="3228735" y="3960719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AF48E3-8CF7-CD4D-9E31-4225EAED9886}"/>
              </a:ext>
            </a:extLst>
          </p:cNvPr>
          <p:cNvSpPr/>
          <p:nvPr/>
        </p:nvSpPr>
        <p:spPr>
          <a:xfrm>
            <a:off x="3694017" y="3960719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A39BEF-A445-F34D-B775-C7092721DA76}"/>
              </a:ext>
            </a:extLst>
          </p:cNvPr>
          <p:cNvSpPr/>
          <p:nvPr/>
        </p:nvSpPr>
        <p:spPr>
          <a:xfrm>
            <a:off x="4159300" y="3960719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259C05-B413-0947-8311-8FACA978D84B}"/>
              </a:ext>
            </a:extLst>
          </p:cNvPr>
          <p:cNvSpPr/>
          <p:nvPr/>
        </p:nvSpPr>
        <p:spPr>
          <a:xfrm>
            <a:off x="4624582" y="3960719"/>
            <a:ext cx="465282" cy="170969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B34066-BBE8-9447-8FF3-BD736F042221}"/>
              </a:ext>
            </a:extLst>
          </p:cNvPr>
          <p:cNvSpPr/>
          <p:nvPr/>
        </p:nvSpPr>
        <p:spPr>
          <a:xfrm>
            <a:off x="5089865" y="3960719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48B501-D595-FB4A-9C46-6EA5BD862E22}"/>
              </a:ext>
            </a:extLst>
          </p:cNvPr>
          <p:cNvSpPr/>
          <p:nvPr/>
        </p:nvSpPr>
        <p:spPr>
          <a:xfrm>
            <a:off x="5555147" y="3960719"/>
            <a:ext cx="465282" cy="1709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971ADE-48C9-DD4C-9654-027AC1B85656}"/>
              </a:ext>
            </a:extLst>
          </p:cNvPr>
          <p:cNvSpPr/>
          <p:nvPr/>
        </p:nvSpPr>
        <p:spPr>
          <a:xfrm>
            <a:off x="2298170" y="4131688"/>
            <a:ext cx="465282" cy="170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3CED5F-50E0-ED49-B979-DB2463C75F6E}"/>
              </a:ext>
            </a:extLst>
          </p:cNvPr>
          <p:cNvSpPr/>
          <p:nvPr/>
        </p:nvSpPr>
        <p:spPr>
          <a:xfrm>
            <a:off x="2763453" y="4131688"/>
            <a:ext cx="465282" cy="17096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C8A610-2742-7040-95E4-45D2D536E930}"/>
              </a:ext>
            </a:extLst>
          </p:cNvPr>
          <p:cNvSpPr/>
          <p:nvPr/>
        </p:nvSpPr>
        <p:spPr>
          <a:xfrm>
            <a:off x="3228735" y="4131688"/>
            <a:ext cx="465282" cy="1709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F1F7BC7-F7DC-6946-A9D1-FB9B8C1E1286}"/>
              </a:ext>
            </a:extLst>
          </p:cNvPr>
          <p:cNvSpPr/>
          <p:nvPr/>
        </p:nvSpPr>
        <p:spPr>
          <a:xfrm>
            <a:off x="3694017" y="4131688"/>
            <a:ext cx="465282" cy="170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7C5699-5981-8F46-9A90-3EA6F300402C}"/>
              </a:ext>
            </a:extLst>
          </p:cNvPr>
          <p:cNvSpPr/>
          <p:nvPr/>
        </p:nvSpPr>
        <p:spPr>
          <a:xfrm>
            <a:off x="4159300" y="4131688"/>
            <a:ext cx="465282" cy="1709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B756155-7348-9843-B481-05C0DA4F9E06}"/>
              </a:ext>
            </a:extLst>
          </p:cNvPr>
          <p:cNvSpPr/>
          <p:nvPr/>
        </p:nvSpPr>
        <p:spPr>
          <a:xfrm>
            <a:off x="4624582" y="4131688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8FCDFFF-E9AB-C64C-AFFA-878ADD2C2FA3}"/>
              </a:ext>
            </a:extLst>
          </p:cNvPr>
          <p:cNvSpPr/>
          <p:nvPr/>
        </p:nvSpPr>
        <p:spPr>
          <a:xfrm>
            <a:off x="5089865" y="4131688"/>
            <a:ext cx="465282" cy="1709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7A5179C-27E4-154E-901C-3820C251FF5A}"/>
              </a:ext>
            </a:extLst>
          </p:cNvPr>
          <p:cNvSpPr/>
          <p:nvPr/>
        </p:nvSpPr>
        <p:spPr>
          <a:xfrm>
            <a:off x="5555147" y="4131688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E512619-3917-044D-BD78-74B31A6FA056}"/>
              </a:ext>
            </a:extLst>
          </p:cNvPr>
          <p:cNvSpPr/>
          <p:nvPr/>
        </p:nvSpPr>
        <p:spPr>
          <a:xfrm>
            <a:off x="2298170" y="4302656"/>
            <a:ext cx="465282" cy="170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B382F2A-481E-E34A-AA17-70744EC4B515}"/>
              </a:ext>
            </a:extLst>
          </p:cNvPr>
          <p:cNvSpPr/>
          <p:nvPr/>
        </p:nvSpPr>
        <p:spPr>
          <a:xfrm>
            <a:off x="2763453" y="4302656"/>
            <a:ext cx="465282" cy="170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72DF5B5-A036-1241-8BEC-F6841913AD67}"/>
              </a:ext>
            </a:extLst>
          </p:cNvPr>
          <p:cNvSpPr/>
          <p:nvPr/>
        </p:nvSpPr>
        <p:spPr>
          <a:xfrm>
            <a:off x="3228735" y="4302656"/>
            <a:ext cx="465282" cy="170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07C4D6E-E49F-1546-B643-B6E79DF78892}"/>
              </a:ext>
            </a:extLst>
          </p:cNvPr>
          <p:cNvSpPr/>
          <p:nvPr/>
        </p:nvSpPr>
        <p:spPr>
          <a:xfrm>
            <a:off x="3694017" y="4302656"/>
            <a:ext cx="465282" cy="1709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A58CF87-303B-8D43-965F-58EF87FC37E9}"/>
              </a:ext>
            </a:extLst>
          </p:cNvPr>
          <p:cNvSpPr/>
          <p:nvPr/>
        </p:nvSpPr>
        <p:spPr>
          <a:xfrm>
            <a:off x="4159300" y="4302656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F326E41-5ECA-E542-BC6B-3BA2DF7D8293}"/>
              </a:ext>
            </a:extLst>
          </p:cNvPr>
          <p:cNvSpPr/>
          <p:nvPr/>
        </p:nvSpPr>
        <p:spPr>
          <a:xfrm>
            <a:off x="4624582" y="4302656"/>
            <a:ext cx="465282" cy="1709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BE06591-5C7F-9A41-A7A6-B02C75CA771A}"/>
              </a:ext>
            </a:extLst>
          </p:cNvPr>
          <p:cNvSpPr/>
          <p:nvPr/>
        </p:nvSpPr>
        <p:spPr>
          <a:xfrm>
            <a:off x="5089865" y="4302656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AD09888-CA66-5E47-844E-2960E7063907}"/>
              </a:ext>
            </a:extLst>
          </p:cNvPr>
          <p:cNvSpPr/>
          <p:nvPr/>
        </p:nvSpPr>
        <p:spPr>
          <a:xfrm>
            <a:off x="5555147" y="4302656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08BBCB-8F3D-8B4C-AB7A-86578276471D}"/>
              </a:ext>
            </a:extLst>
          </p:cNvPr>
          <p:cNvSpPr/>
          <p:nvPr/>
        </p:nvSpPr>
        <p:spPr>
          <a:xfrm>
            <a:off x="2298170" y="4473624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18DEF93-EF20-6146-B7EE-56DE9FEB518B}"/>
              </a:ext>
            </a:extLst>
          </p:cNvPr>
          <p:cNvSpPr/>
          <p:nvPr/>
        </p:nvSpPr>
        <p:spPr>
          <a:xfrm>
            <a:off x="2763453" y="4473624"/>
            <a:ext cx="465282" cy="1709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EE210C-FE63-2F46-A3FC-CE0703905B49}"/>
              </a:ext>
            </a:extLst>
          </p:cNvPr>
          <p:cNvSpPr/>
          <p:nvPr/>
        </p:nvSpPr>
        <p:spPr>
          <a:xfrm>
            <a:off x="3228735" y="4473624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D14CA28-6446-9D4C-83DE-1E625CE75F73}"/>
              </a:ext>
            </a:extLst>
          </p:cNvPr>
          <p:cNvSpPr/>
          <p:nvPr/>
        </p:nvSpPr>
        <p:spPr>
          <a:xfrm>
            <a:off x="3694017" y="4473624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751F103-EFD0-C64A-B5AF-2FB010C51CDF}"/>
              </a:ext>
            </a:extLst>
          </p:cNvPr>
          <p:cNvSpPr/>
          <p:nvPr/>
        </p:nvSpPr>
        <p:spPr>
          <a:xfrm>
            <a:off x="4159300" y="4473624"/>
            <a:ext cx="465282" cy="1709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A28656-8CBF-ED4A-8EA2-34AB3D4FE782}"/>
              </a:ext>
            </a:extLst>
          </p:cNvPr>
          <p:cNvSpPr/>
          <p:nvPr/>
        </p:nvSpPr>
        <p:spPr>
          <a:xfrm>
            <a:off x="4624582" y="4473624"/>
            <a:ext cx="465282" cy="170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4789ED4-99D3-4544-8762-03B0E556CDB4}"/>
              </a:ext>
            </a:extLst>
          </p:cNvPr>
          <p:cNvSpPr/>
          <p:nvPr/>
        </p:nvSpPr>
        <p:spPr>
          <a:xfrm>
            <a:off x="5089865" y="4473624"/>
            <a:ext cx="465282" cy="1709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184C03-7D94-214C-AF48-09F3F44C49C1}"/>
              </a:ext>
            </a:extLst>
          </p:cNvPr>
          <p:cNvSpPr/>
          <p:nvPr/>
        </p:nvSpPr>
        <p:spPr>
          <a:xfrm>
            <a:off x="5555147" y="4473624"/>
            <a:ext cx="465282" cy="170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AECB1AD-E607-9349-8D56-2602E87AD499}"/>
              </a:ext>
            </a:extLst>
          </p:cNvPr>
          <p:cNvSpPr/>
          <p:nvPr/>
        </p:nvSpPr>
        <p:spPr>
          <a:xfrm>
            <a:off x="2298170" y="4644592"/>
            <a:ext cx="465282" cy="1709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77F0199-BEE0-1941-8AD1-B5CFE0A20077}"/>
              </a:ext>
            </a:extLst>
          </p:cNvPr>
          <p:cNvSpPr/>
          <p:nvPr/>
        </p:nvSpPr>
        <p:spPr>
          <a:xfrm>
            <a:off x="2763453" y="4644592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80B83BB-FC12-594D-9613-AA552C5347DE}"/>
              </a:ext>
            </a:extLst>
          </p:cNvPr>
          <p:cNvSpPr/>
          <p:nvPr/>
        </p:nvSpPr>
        <p:spPr>
          <a:xfrm>
            <a:off x="3228735" y="4644592"/>
            <a:ext cx="465282" cy="1709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031F63-26C3-F645-AC4A-1949A95975EC}"/>
              </a:ext>
            </a:extLst>
          </p:cNvPr>
          <p:cNvSpPr/>
          <p:nvPr/>
        </p:nvSpPr>
        <p:spPr>
          <a:xfrm>
            <a:off x="3694017" y="4644592"/>
            <a:ext cx="465282" cy="1709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E6B87F0-7C5E-0B4F-B4D1-ED3E7330A267}"/>
              </a:ext>
            </a:extLst>
          </p:cNvPr>
          <p:cNvSpPr/>
          <p:nvPr/>
        </p:nvSpPr>
        <p:spPr>
          <a:xfrm>
            <a:off x="4159300" y="4644592"/>
            <a:ext cx="465282" cy="17096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499E741-AC98-3B48-ACE2-FACD3531E2CA}"/>
              </a:ext>
            </a:extLst>
          </p:cNvPr>
          <p:cNvSpPr/>
          <p:nvPr/>
        </p:nvSpPr>
        <p:spPr>
          <a:xfrm>
            <a:off x="4624582" y="4644592"/>
            <a:ext cx="465282" cy="1709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CBA476-55C6-C240-B76A-57DF071EE918}"/>
              </a:ext>
            </a:extLst>
          </p:cNvPr>
          <p:cNvSpPr/>
          <p:nvPr/>
        </p:nvSpPr>
        <p:spPr>
          <a:xfrm>
            <a:off x="5089865" y="4644592"/>
            <a:ext cx="465282" cy="1709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E77DCE0-E0DA-D24E-8E91-96A8103FA4A9}"/>
              </a:ext>
            </a:extLst>
          </p:cNvPr>
          <p:cNvSpPr/>
          <p:nvPr/>
        </p:nvSpPr>
        <p:spPr>
          <a:xfrm>
            <a:off x="5555147" y="4644592"/>
            <a:ext cx="465282" cy="1709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87649B-BCDF-994E-BF47-353C2B2A59B7}"/>
              </a:ext>
            </a:extLst>
          </p:cNvPr>
          <p:cNvSpPr/>
          <p:nvPr/>
        </p:nvSpPr>
        <p:spPr>
          <a:xfrm>
            <a:off x="2707551" y="3751738"/>
            <a:ext cx="601568" cy="111019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C2A7236E-5812-1DB7-8505-6249C69F72EA}"/>
              </a:ext>
            </a:extLst>
          </p:cNvPr>
          <p:cNvSpPr/>
          <p:nvPr/>
        </p:nvSpPr>
        <p:spPr>
          <a:xfrm>
            <a:off x="6080837" y="4154233"/>
            <a:ext cx="117825" cy="309709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9E7B1A23-635B-3337-FAC9-131E5E8B6743}"/>
              </a:ext>
            </a:extLst>
          </p:cNvPr>
          <p:cNvSpPr/>
          <p:nvPr/>
        </p:nvSpPr>
        <p:spPr>
          <a:xfrm>
            <a:off x="6093109" y="4486117"/>
            <a:ext cx="117825" cy="309709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DE2EE40-3CA5-8DDB-0EEE-BC0D134C50B3}"/>
              </a:ext>
            </a:extLst>
          </p:cNvPr>
          <p:cNvSpPr/>
          <p:nvPr/>
        </p:nvSpPr>
        <p:spPr>
          <a:xfrm>
            <a:off x="6080837" y="3813032"/>
            <a:ext cx="117825" cy="309709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</p:spTree>
    <p:extLst>
      <p:ext uri="{BB962C8B-B14F-4D97-AF65-F5344CB8AC3E}">
        <p14:creationId xmlns:p14="http://schemas.microsoft.com/office/powerpoint/2010/main" val="3704187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8A021-E874-C05D-6EEE-7D036DF9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9862"/>
            <a:ext cx="7772400" cy="1055077"/>
          </a:xfrm>
        </p:spPr>
        <p:txBody>
          <a:bodyPr/>
          <a:lstStyle/>
          <a:p>
            <a:r>
              <a:rPr lang="fr-FR"/>
              <a:t>Modèles prédictifs avec données transcriptome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E350CB-A501-7710-4471-6E30806EA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865" y="3096655"/>
            <a:ext cx="3944708" cy="20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A9FDE2-5A01-9ACA-8EB9-1A19068D55D7}"/>
              </a:ext>
            </a:extLst>
          </p:cNvPr>
          <p:cNvSpPr txBox="1"/>
          <p:nvPr/>
        </p:nvSpPr>
        <p:spPr>
          <a:xfrm>
            <a:off x="1917630" y="5252622"/>
            <a:ext cx="1433854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Count matrix</a:t>
            </a:r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68057565-7E57-EDA0-761E-1A6504CCAE64}"/>
              </a:ext>
            </a:extLst>
          </p:cNvPr>
          <p:cNvSpPr/>
          <p:nvPr/>
        </p:nvSpPr>
        <p:spPr>
          <a:xfrm rot="5400000">
            <a:off x="1826135" y="2097131"/>
            <a:ext cx="245149" cy="15952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27AA776-C90E-1C06-AE0A-C91A53F67710}"/>
              </a:ext>
            </a:extLst>
          </p:cNvPr>
          <p:cNvSpPr txBox="1"/>
          <p:nvPr/>
        </p:nvSpPr>
        <p:spPr>
          <a:xfrm>
            <a:off x="1514429" y="2365498"/>
            <a:ext cx="819070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cancer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618E313D-30CB-5CB9-FEDF-54F97E59C657}"/>
              </a:ext>
            </a:extLst>
          </p:cNvPr>
          <p:cNvSpPr/>
          <p:nvPr/>
        </p:nvSpPr>
        <p:spPr>
          <a:xfrm rot="5400000">
            <a:off x="3555223" y="2067025"/>
            <a:ext cx="245149" cy="16554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601061-4546-5985-A765-CD0ED66EE701}"/>
              </a:ext>
            </a:extLst>
          </p:cNvPr>
          <p:cNvSpPr txBox="1"/>
          <p:nvPr/>
        </p:nvSpPr>
        <p:spPr>
          <a:xfrm>
            <a:off x="3236455" y="2365498"/>
            <a:ext cx="873957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normal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9BA326-4AEF-2E11-0B7A-648980846C4E}"/>
              </a:ext>
            </a:extLst>
          </p:cNvPr>
          <p:cNvSpPr txBox="1"/>
          <p:nvPr/>
        </p:nvSpPr>
        <p:spPr>
          <a:xfrm>
            <a:off x="5701972" y="2550164"/>
            <a:ext cx="2212401" cy="94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Predict binary status: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- Logistic regression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- Random Forests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559A716-1F5E-4AD3-2F79-42E3EB782823}"/>
              </a:ext>
            </a:extLst>
          </p:cNvPr>
          <p:cNvSpPr txBox="1"/>
          <p:nvPr/>
        </p:nvSpPr>
        <p:spPr>
          <a:xfrm>
            <a:off x="5704287" y="3672856"/>
            <a:ext cx="1759136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Predict survival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- Cox regression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0E291FC-3A6D-2AEA-63B1-8C5A2BD84658}"/>
              </a:ext>
            </a:extLst>
          </p:cNvPr>
          <p:cNvSpPr txBox="1"/>
          <p:nvPr/>
        </p:nvSpPr>
        <p:spPr>
          <a:xfrm>
            <a:off x="5727318" y="4569792"/>
            <a:ext cx="2491580" cy="1512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Unsupervised clustering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- Hierarchical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- K-Means</a:t>
            </a:r>
          </a:p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- SOMs</a:t>
            </a:r>
          </a:p>
          <a:p>
            <a:pPr algn="l"/>
            <a:endParaRPr lang="fr-FR" sz="1846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0FF7C62-942D-1D4D-408C-C56C4FD54CA5}"/>
              </a:ext>
            </a:extLst>
          </p:cNvPr>
          <p:cNvCxnSpPr/>
          <p:nvPr/>
        </p:nvCxnSpPr>
        <p:spPr>
          <a:xfrm flipV="1">
            <a:off x="4771407" y="3429000"/>
            <a:ext cx="598220" cy="66468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502EEA6-E435-518B-48A8-B91E06AC3339}"/>
              </a:ext>
            </a:extLst>
          </p:cNvPr>
          <p:cNvCxnSpPr>
            <a:cxnSpLocks/>
          </p:cNvCxnSpPr>
          <p:nvPr/>
        </p:nvCxnSpPr>
        <p:spPr>
          <a:xfrm>
            <a:off x="4771407" y="4160158"/>
            <a:ext cx="633910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379AAA4-C8A3-7EA7-9A9F-DE3DE519C69F}"/>
              </a:ext>
            </a:extLst>
          </p:cNvPr>
          <p:cNvCxnSpPr>
            <a:cxnSpLocks/>
          </p:cNvCxnSpPr>
          <p:nvPr/>
        </p:nvCxnSpPr>
        <p:spPr>
          <a:xfrm>
            <a:off x="4771407" y="4226627"/>
            <a:ext cx="633910" cy="66468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53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99C56-9C26-6845-9E1D-467FD798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28" y="476362"/>
            <a:ext cx="3429000" cy="1728192"/>
          </a:xfrm>
        </p:spPr>
        <p:txBody>
          <a:bodyPr>
            <a:noAutofit/>
          </a:bodyPr>
          <a:lstStyle/>
          <a:p>
            <a:pPr algn="l"/>
            <a:r>
              <a:rPr lang="fr-FR" sz="3200" dirty="0"/>
              <a:t>Subtype discovery: </a:t>
            </a:r>
            <a:br>
              <a:rPr lang="fr-FR" sz="3200" dirty="0"/>
            </a:br>
            <a:r>
              <a:rPr lang="fr-FR" sz="3200" i="1" dirty="0"/>
              <a:t>circa</a:t>
            </a:r>
            <a:r>
              <a:rPr lang="fr-FR" sz="3200" dirty="0"/>
              <a:t> 1999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EB576F-DBD9-4545-83CB-B4FE17C155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5" y="1035886"/>
            <a:ext cx="4124633" cy="478599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E7B081-07C2-3843-B9AA-98E0BA65ED1D}"/>
              </a:ext>
            </a:extLst>
          </p:cNvPr>
          <p:cNvSpPr txBox="1"/>
          <p:nvPr/>
        </p:nvSpPr>
        <p:spPr>
          <a:xfrm>
            <a:off x="1378196" y="4762300"/>
            <a:ext cx="23222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" dirty="0">
                <a:latin typeface="Calibri" panose="020F0502020204030204" pitchFamily="34" charset="0"/>
                <a:cs typeface="Calibri" panose="020F0502020204030204" pitchFamily="34" charset="0"/>
              </a:rPr>
              <a:t>Todd </a:t>
            </a:r>
            <a:r>
              <a:rPr lang="fr-FR" sz="1350" dirty="0" err="1">
                <a:latin typeface="Calibri" panose="020F0502020204030204" pitchFamily="34" charset="0"/>
                <a:cs typeface="Calibri" panose="020F0502020204030204" pitchFamily="34" charset="0"/>
              </a:rPr>
              <a:t>Golub</a:t>
            </a:r>
            <a:r>
              <a:rPr lang="fr-FR" sz="1350" dirty="0">
                <a:latin typeface="Calibri" panose="020F0502020204030204" pitchFamily="34" charset="0"/>
                <a:cs typeface="Calibri" panose="020F0502020204030204" pitchFamily="34" charset="0"/>
              </a:rPr>
              <a:t> 1999: </a:t>
            </a:r>
            <a:r>
              <a:rPr lang="fr-FR" sz="1350" dirty="0" err="1">
                <a:latin typeface="Calibri" panose="020F0502020204030204" pitchFamily="34" charset="0"/>
                <a:cs typeface="Calibri" panose="020F0502020204030204" pitchFamily="34" charset="0"/>
              </a:rPr>
              <a:t>microarray-based</a:t>
            </a:r>
            <a:r>
              <a:rPr lang="fr-FR" sz="1350" dirty="0">
                <a:latin typeface="Calibri" panose="020F0502020204030204" pitchFamily="34" charset="0"/>
                <a:cs typeface="Calibri" panose="020F0502020204030204" pitchFamily="34" charset="0"/>
              </a:rPr>
              <a:t> signature of </a:t>
            </a:r>
            <a:r>
              <a:rPr lang="fr-FR" sz="1350" dirty="0" err="1">
                <a:latin typeface="Calibri" panose="020F0502020204030204" pitchFamily="34" charset="0"/>
                <a:cs typeface="Calibri" panose="020F0502020204030204" pitchFamily="34" charset="0"/>
              </a:rPr>
              <a:t>Leukemia</a:t>
            </a:r>
            <a:endParaRPr lang="fr-FR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B0E74F-1ED8-E54D-99F3-50337CD1304B}"/>
              </a:ext>
            </a:extLst>
          </p:cNvPr>
          <p:cNvSpPr txBox="1"/>
          <p:nvPr/>
        </p:nvSpPr>
        <p:spPr>
          <a:xfrm>
            <a:off x="4870214" y="770243"/>
            <a:ext cx="756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patients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6DB56D-527E-EA44-BD14-1206D4863E5A}"/>
              </a:ext>
            </a:extLst>
          </p:cNvPr>
          <p:cNvSpPr txBox="1"/>
          <p:nvPr/>
        </p:nvSpPr>
        <p:spPr>
          <a:xfrm>
            <a:off x="7380312" y="4347102"/>
            <a:ext cx="5968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genes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764E75-9F70-2447-AA33-2BFEA787EB54}"/>
              </a:ext>
            </a:extLst>
          </p:cNvPr>
          <p:cNvSpPr txBox="1"/>
          <p:nvPr/>
        </p:nvSpPr>
        <p:spPr>
          <a:xfrm>
            <a:off x="7345143" y="1911633"/>
            <a:ext cx="5968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genes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046E51-F620-F049-8079-A1E9C265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5CAF-1D4A-4F47-9357-80D2D170522F}" type="slidenum">
              <a:rPr lang="fr-FR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501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DAEBAB2-F1D0-F043-83B3-2E589E4BB5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734" y="3409369"/>
            <a:ext cx="8565266" cy="217987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A310713-18E9-7C4F-B326-35FBA30EAA1F}"/>
              </a:ext>
            </a:extLst>
          </p:cNvPr>
          <p:cNvSpPr txBox="1"/>
          <p:nvPr/>
        </p:nvSpPr>
        <p:spPr>
          <a:xfrm rot="16200000">
            <a:off x="-676748" y="4123905"/>
            <a:ext cx="1968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Gene Expression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C70CA35-9A64-B149-9AB5-9FB903315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34" y="2879719"/>
            <a:ext cx="8151080" cy="537087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42F23F40-0603-534A-89AE-CE5855B2DE14}"/>
              </a:ext>
            </a:extLst>
          </p:cNvPr>
          <p:cNvSpPr txBox="1">
            <a:spLocks/>
          </p:cNvSpPr>
          <p:nvPr/>
        </p:nvSpPr>
        <p:spPr bwMode="auto">
          <a:xfrm>
            <a:off x="0" y="44624"/>
            <a:ext cx="9144000" cy="1140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entury Gothic" panose="020B0502020202020204" pitchFamily="34" charset="0"/>
                <a:ea typeface="ＭＳ Ｐゴシック" charset="0"/>
                <a:cs typeface="Century Gothic" panose="020B0502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fr-FR" sz="3600" kern="0"/>
              <a:t>Subtype discovery </a:t>
            </a:r>
          </a:p>
          <a:p>
            <a:r>
              <a:rPr lang="fr-FR" sz="3600" kern="0"/>
              <a:t>(unsupervised classification)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7697BF-FCD6-0D47-BC9C-84E41A4D6BC5}"/>
              </a:ext>
            </a:extLst>
          </p:cNvPr>
          <p:cNvSpPr txBox="1"/>
          <p:nvPr/>
        </p:nvSpPr>
        <p:spPr>
          <a:xfrm>
            <a:off x="3593926" y="2701622"/>
            <a:ext cx="1027204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Patients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02A556-AEDE-4A4E-8870-4D2448BF669E}"/>
              </a:ext>
            </a:extLst>
          </p:cNvPr>
          <p:cNvSpPr/>
          <p:nvPr/>
        </p:nvSpPr>
        <p:spPr>
          <a:xfrm>
            <a:off x="444445" y="1716806"/>
            <a:ext cx="7326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kern="0">
                <a:latin typeface="Calibri" panose="020F0502020204030204" pitchFamily="34" charset="0"/>
                <a:cs typeface="Calibri" panose="020F0502020204030204" pitchFamily="34" charset="0"/>
              </a:rPr>
              <a:t>Gene expression profiling  in 460 Urothelial carcinoma:</a:t>
            </a:r>
          </a:p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A 117-gene signature. </a:t>
            </a:r>
            <a:endParaRPr lang="fr-FR" ker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7C37E-64E6-B748-A8DE-F75B7C1580EF}"/>
              </a:ext>
            </a:extLst>
          </p:cNvPr>
          <p:cNvSpPr/>
          <p:nvPr/>
        </p:nvSpPr>
        <p:spPr>
          <a:xfrm>
            <a:off x="5724128" y="6001718"/>
            <a:ext cx="2773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>
                <a:latin typeface="Calibri" panose="020F0502020204030204" pitchFamily="34" charset="0"/>
                <a:cs typeface="Calibri" panose="020F0502020204030204" pitchFamily="34" charset="0"/>
              </a:rPr>
              <a:t>Hedegaard et al., Cancer Cell, 2016 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2329286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BE509-0E34-5245-AAB9-2833BE163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23" y="437899"/>
            <a:ext cx="7174523" cy="948129"/>
          </a:xfrm>
        </p:spPr>
        <p:txBody>
          <a:bodyPr/>
          <a:lstStyle/>
          <a:p>
            <a:r>
              <a:rPr lang="fr-FR"/>
              <a:t>Modèles prédictifs de survie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E8D58C-BF3C-9240-98C1-928E39C2F8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3066" y="1567871"/>
            <a:ext cx="4313505" cy="44582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87ADE5D-54D1-10C1-55DA-61FC935E04C2}"/>
              </a:ext>
            </a:extLst>
          </p:cNvPr>
          <p:cNvSpPr txBox="1"/>
          <p:nvPr/>
        </p:nvSpPr>
        <p:spPr>
          <a:xfrm>
            <a:off x="836280" y="2365498"/>
            <a:ext cx="3374185" cy="944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46" dirty="0">
                <a:latin typeface="Calibri" panose="020F0502020204030204" pitchFamily="34" charset="0"/>
                <a:cs typeface="Calibri" panose="020F0502020204030204" pitchFamily="34" charset="0"/>
              </a:rPr>
              <a:t>Courbe KM: modèle prédictif multi </a:t>
            </a:r>
            <a:r>
              <a:rPr lang="fr-FR" sz="1846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fr-FR" sz="1846" dirty="0">
                <a:latin typeface="Calibri" panose="020F0502020204030204" pitchFamily="34" charset="0"/>
                <a:cs typeface="Calibri" panose="020F0502020204030204" pitchFamily="34" charset="0"/>
              </a:rPr>
              <a:t> (expression) par régression de Cox</a:t>
            </a:r>
          </a:p>
        </p:txBody>
      </p:sp>
    </p:spTree>
    <p:extLst>
      <p:ext uri="{BB962C8B-B14F-4D97-AF65-F5344CB8AC3E}">
        <p14:creationId xmlns:p14="http://schemas.microsoft.com/office/powerpoint/2010/main" val="975606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DC4E5DF-D992-5C42-8AF6-965BA6D1C5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51" y="1898240"/>
            <a:ext cx="3389915" cy="38571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10DD80-0EBF-904F-8087-9517246E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96" y="618031"/>
            <a:ext cx="6713361" cy="927558"/>
          </a:xfrm>
        </p:spPr>
        <p:txBody>
          <a:bodyPr>
            <a:noAutofit/>
          </a:bodyPr>
          <a:lstStyle/>
          <a:p>
            <a:pPr algn="l"/>
            <a:r>
              <a:rPr lang="fr-FR" sz="2954"/>
              <a:t>Applications cliniques: prédire la réponse au traitement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7AF549-42A1-8348-A869-3209CE3E8D30}"/>
              </a:ext>
            </a:extLst>
          </p:cNvPr>
          <p:cNvSpPr txBox="1"/>
          <p:nvPr/>
        </p:nvSpPr>
        <p:spPr>
          <a:xfrm>
            <a:off x="973477" y="2477526"/>
            <a:ext cx="3000303" cy="281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15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 </a:t>
            </a:r>
          </a:p>
          <a:p>
            <a:pPr marL="237397" indent="-237397">
              <a:buFont typeface="Arial" panose="020B0604020202020204" pitchFamily="34" charset="0"/>
              <a:buChar char="•"/>
            </a:pPr>
            <a:r>
              <a:rPr lang="fr-FR" sz="2215">
                <a:latin typeface="Calibri" panose="020F0502020204030204" pitchFamily="34" charset="0"/>
                <a:cs typeface="Calibri" panose="020F0502020204030204" pitchFamily="34" charset="0"/>
              </a:rPr>
              <a:t>Tumor vs normal</a:t>
            </a:r>
          </a:p>
          <a:p>
            <a:pPr marL="237397" indent="-237397">
              <a:buFont typeface="Arial" panose="020B0604020202020204" pitchFamily="34" charset="0"/>
              <a:buChar char="•"/>
            </a:pPr>
            <a:r>
              <a:rPr lang="fr-FR" sz="2215">
                <a:latin typeface="Calibri" panose="020F0502020204030204" pitchFamily="34" charset="0"/>
                <a:cs typeface="Calibri" panose="020F0502020204030204" pitchFamily="34" charset="0"/>
              </a:rPr>
              <a:t>Tumor subtyping</a:t>
            </a:r>
          </a:p>
          <a:p>
            <a:pPr algn="l"/>
            <a:endParaRPr lang="fr-FR" sz="2215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215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Precision medicine</a:t>
            </a:r>
            <a:endParaRPr lang="fr-FR" sz="2215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7397" indent="-237397">
              <a:buFont typeface="Arial" panose="020B0604020202020204" pitchFamily="34" charset="0"/>
              <a:buChar char="•"/>
            </a:pPr>
            <a:r>
              <a:rPr lang="fr-FR" sz="2215">
                <a:latin typeface="Calibri" panose="020F0502020204030204" pitchFamily="34" charset="0"/>
                <a:cs typeface="Calibri" panose="020F0502020204030204" pitchFamily="34" charset="0"/>
              </a:rPr>
              <a:t>Response to treatment</a:t>
            </a:r>
          </a:p>
          <a:p>
            <a:pPr marL="237397" indent="-237397">
              <a:buFont typeface="Arial" panose="020B0604020202020204" pitchFamily="34" charset="0"/>
              <a:buChar char="•"/>
            </a:pPr>
            <a:r>
              <a:rPr lang="fr-FR" sz="2215">
                <a:latin typeface="Calibri" panose="020F0502020204030204" pitchFamily="34" charset="0"/>
                <a:cs typeface="Calibri" panose="020F0502020204030204" pitchFamily="34" charset="0"/>
              </a:rPr>
              <a:t>Relapse prediction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BE56C37-4358-CF42-A19E-B2B888ED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5CAF-1D4A-4F47-9357-80D2D170522F}" type="slidenum">
              <a:rPr lang="fr-FR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95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>
                <a:ea typeface="ＭＳ Ｐゴシック" charset="-128"/>
              </a:rPr>
              <a:t>Epigenetic data</a:t>
            </a:r>
            <a:endParaRPr lang="fr-FR" altLang="fr-FR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8149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26F864-4333-3541-ACC8-3C64AE65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648072"/>
          </a:xfrm>
        </p:spPr>
        <p:txBody>
          <a:bodyPr/>
          <a:lstStyle/>
          <a:p>
            <a:r>
              <a:rPr lang="fr-FR"/>
              <a:t>ChIP-seq in oncology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700C14-8D65-9C1D-B73A-971B13F240B7}"/>
              </a:ext>
            </a:extLst>
          </p:cNvPr>
          <p:cNvSpPr txBox="1"/>
          <p:nvPr/>
        </p:nvSpPr>
        <p:spPr>
          <a:xfrm>
            <a:off x="339997" y="1177089"/>
            <a:ext cx="81159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ChIP-seq = Chromatin ImmunoPrecipitation &amp; Sequencing</a:t>
            </a:r>
          </a:p>
          <a:p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Identifies </a:t>
            </a:r>
            <a:r>
              <a:rPr lang="fr-FR" sz="2000" u="sng">
                <a:latin typeface="Calibri" panose="020F0502020204030204" pitchFamily="34" charset="0"/>
                <a:cs typeface="Calibri" panose="020F0502020204030204" pitchFamily="34" charset="0"/>
              </a:rPr>
              <a:t>epigenetic marks </a:t>
            </a: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on chromosomes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2600EFD-C3A3-05A9-F8A7-EAFEB2C03632}"/>
              </a:ext>
            </a:extLst>
          </p:cNvPr>
          <p:cNvGrpSpPr/>
          <p:nvPr/>
        </p:nvGrpSpPr>
        <p:grpSpPr>
          <a:xfrm>
            <a:off x="396380" y="2190854"/>
            <a:ext cx="6337077" cy="4432503"/>
            <a:chOff x="396380" y="2190854"/>
            <a:chExt cx="6337077" cy="4432503"/>
          </a:xfrm>
        </p:grpSpPr>
        <p:pic>
          <p:nvPicPr>
            <p:cNvPr id="18" name="Picture 2" descr="chromatine">
              <a:extLst>
                <a:ext uri="{FF2B5EF4-FFF2-40B4-BE49-F238E27FC236}">
                  <a16:creationId xmlns:a16="http://schemas.microsoft.com/office/drawing/2014/main" id="{2931960C-38B2-60A7-E345-229C44C75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80" y="2330751"/>
              <a:ext cx="6337077" cy="4292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4BECB3-F781-1F37-D50D-9411A22283FC}"/>
                </a:ext>
              </a:extLst>
            </p:cNvPr>
            <p:cNvSpPr/>
            <p:nvPr/>
          </p:nvSpPr>
          <p:spPr>
            <a:xfrm>
              <a:off x="4788024" y="2330750"/>
              <a:ext cx="1512168" cy="2797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80E320-CBEF-1DC1-5E70-D82BA2CD0DB9}"/>
                </a:ext>
              </a:extLst>
            </p:cNvPr>
            <p:cNvSpPr/>
            <p:nvPr/>
          </p:nvSpPr>
          <p:spPr>
            <a:xfrm>
              <a:off x="2232957" y="2190854"/>
              <a:ext cx="1512168" cy="2797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3C26C-8B58-325D-B43D-FA15692C31A9}"/>
                </a:ext>
              </a:extLst>
            </p:cNvPr>
            <p:cNvSpPr/>
            <p:nvPr/>
          </p:nvSpPr>
          <p:spPr>
            <a:xfrm>
              <a:off x="1115616" y="2708920"/>
              <a:ext cx="1116546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91D2F9-AECC-A3C8-B208-8F3F73B999E9}"/>
                </a:ext>
              </a:extLst>
            </p:cNvPr>
            <p:cNvSpPr/>
            <p:nvPr/>
          </p:nvSpPr>
          <p:spPr>
            <a:xfrm>
              <a:off x="1673889" y="4417134"/>
              <a:ext cx="1116546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766E72-141B-144A-B940-7AD2343B7A51}"/>
                </a:ext>
              </a:extLst>
            </p:cNvPr>
            <p:cNvSpPr/>
            <p:nvPr/>
          </p:nvSpPr>
          <p:spPr>
            <a:xfrm>
              <a:off x="3131652" y="4917038"/>
              <a:ext cx="2016411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F65B65-66F6-4E3E-4CF7-D5C056378ABE}"/>
                </a:ext>
              </a:extLst>
            </p:cNvPr>
            <p:cNvSpPr/>
            <p:nvPr/>
          </p:nvSpPr>
          <p:spPr>
            <a:xfrm>
              <a:off x="4719318" y="4542454"/>
              <a:ext cx="576064" cy="1325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12B441-D3D7-C470-871E-35E3877787F1}"/>
                </a:ext>
              </a:extLst>
            </p:cNvPr>
            <p:cNvSpPr/>
            <p:nvPr/>
          </p:nvSpPr>
          <p:spPr>
            <a:xfrm rot="19697677">
              <a:off x="2815458" y="2456021"/>
              <a:ext cx="757942" cy="275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A3CDAF-F06A-47A8-B9A9-94DCEA196D5A}"/>
                </a:ext>
              </a:extLst>
            </p:cNvPr>
            <p:cNvSpPr/>
            <p:nvPr/>
          </p:nvSpPr>
          <p:spPr>
            <a:xfrm rot="16200000">
              <a:off x="3892323" y="3109362"/>
              <a:ext cx="494372" cy="1297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17E896-03B3-8C46-42F9-73BB3E5DB532}"/>
                </a:ext>
              </a:extLst>
            </p:cNvPr>
            <p:cNvSpPr/>
            <p:nvPr/>
          </p:nvSpPr>
          <p:spPr>
            <a:xfrm rot="16200000">
              <a:off x="3784312" y="2819591"/>
              <a:ext cx="494372" cy="1081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40BBE7E9-D3A3-75C0-DAD1-74F96C6AAEE6}"/>
              </a:ext>
            </a:extLst>
          </p:cNvPr>
          <p:cNvSpPr txBox="1"/>
          <p:nvPr/>
        </p:nvSpPr>
        <p:spPr>
          <a:xfrm>
            <a:off x="5580112" y="2708920"/>
            <a:ext cx="2952328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&lt;- Repressive marks: closed/inactive DNA</a:t>
            </a:r>
          </a:p>
          <a:p>
            <a:pPr algn="l"/>
            <a:endParaRPr 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&lt;- Activating marks:</a:t>
            </a:r>
          </a:p>
          <a:p>
            <a:pPr algn="l"/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Active DNA</a:t>
            </a:r>
          </a:p>
        </p:txBody>
      </p:sp>
    </p:spTree>
    <p:extLst>
      <p:ext uri="{BB962C8B-B14F-4D97-AF65-F5344CB8AC3E}">
        <p14:creationId xmlns:p14="http://schemas.microsoft.com/office/powerpoint/2010/main" val="165934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3898234D-4392-014B-9845-AC5AF23B8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8" y="526074"/>
            <a:ext cx="7789985" cy="575896"/>
          </a:xfrm>
        </p:spPr>
        <p:txBody>
          <a:bodyPr/>
          <a:lstStyle/>
          <a:p>
            <a:r>
              <a:rPr lang="fr-FR" dirty="0"/>
              <a:t>Information transmission in the cell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BC8BFA-D310-7841-9805-1DE5185ED6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519" y="1750619"/>
            <a:ext cx="1866870" cy="28748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380448-5888-064F-9223-09E259A5C43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966" y="1750619"/>
            <a:ext cx="1718285" cy="2874822"/>
          </a:xfrm>
          <a:prstGeom prst="rect">
            <a:avLst/>
          </a:prstGeom>
        </p:spPr>
      </p:pic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0E793704-82F6-A249-9C10-2AE21B4E7FF1}"/>
              </a:ext>
            </a:extLst>
          </p:cNvPr>
          <p:cNvSpPr/>
          <p:nvPr/>
        </p:nvSpPr>
        <p:spPr bwMode="auto">
          <a:xfrm>
            <a:off x="2777339" y="2897248"/>
            <a:ext cx="398814" cy="39881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 eaLnBrk="0" hangingPunct="0">
              <a:spcBef>
                <a:spcPct val="50000"/>
              </a:spcBef>
            </a:pPr>
            <a:endParaRPr lang="fr-FR" sz="1292">
              <a:latin typeface="Arial" pitchFamily="34" charset="0"/>
            </a:endParaRP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93A4F04F-D5B1-F54A-9BE1-5BC8AE1793B7}"/>
              </a:ext>
            </a:extLst>
          </p:cNvPr>
          <p:cNvSpPr/>
          <p:nvPr/>
        </p:nvSpPr>
        <p:spPr bwMode="auto">
          <a:xfrm>
            <a:off x="5436096" y="2897248"/>
            <a:ext cx="398814" cy="39881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 eaLnBrk="0" hangingPunct="0">
              <a:spcBef>
                <a:spcPct val="50000"/>
              </a:spcBef>
            </a:pPr>
            <a:endParaRPr lang="fr-FR" sz="1292">
              <a:latin typeface="Arial" pitchFamily="34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F144340-F16A-CE47-AFF5-078ED73F2393}"/>
              </a:ext>
            </a:extLst>
          </p:cNvPr>
          <p:cNvCxnSpPr/>
          <p:nvPr/>
        </p:nvCxnSpPr>
        <p:spPr bwMode="auto">
          <a:xfrm>
            <a:off x="1277564" y="5133640"/>
            <a:ext cx="0" cy="93056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3D15A16-2975-8E4E-BF88-329575C64CAE}"/>
              </a:ext>
            </a:extLst>
          </p:cNvPr>
          <p:cNvCxnSpPr>
            <a:cxnSpLocks/>
          </p:cNvCxnSpPr>
          <p:nvPr/>
        </p:nvCxnSpPr>
        <p:spPr bwMode="auto">
          <a:xfrm>
            <a:off x="1258229" y="5238314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5A1B1C8-630B-1942-9E94-027013D1EC4C}"/>
              </a:ext>
            </a:extLst>
          </p:cNvPr>
          <p:cNvCxnSpPr>
            <a:cxnSpLocks/>
          </p:cNvCxnSpPr>
          <p:nvPr/>
        </p:nvCxnSpPr>
        <p:spPr bwMode="auto">
          <a:xfrm>
            <a:off x="1258229" y="5414552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A2F4567-F626-BB45-9B11-A0584F83DD14}"/>
              </a:ext>
            </a:extLst>
          </p:cNvPr>
          <p:cNvCxnSpPr>
            <a:cxnSpLocks/>
          </p:cNvCxnSpPr>
          <p:nvPr/>
        </p:nvCxnSpPr>
        <p:spPr bwMode="auto">
          <a:xfrm>
            <a:off x="1258229" y="5590791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9554CD8-34AC-D44F-92FC-6ABEC5DC8F88}"/>
              </a:ext>
            </a:extLst>
          </p:cNvPr>
          <p:cNvCxnSpPr>
            <a:cxnSpLocks/>
          </p:cNvCxnSpPr>
          <p:nvPr/>
        </p:nvCxnSpPr>
        <p:spPr bwMode="auto">
          <a:xfrm>
            <a:off x="1258229" y="5767029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B17A04E-496E-6E4F-9490-9BFA6923870B}"/>
              </a:ext>
            </a:extLst>
          </p:cNvPr>
          <p:cNvCxnSpPr>
            <a:cxnSpLocks/>
          </p:cNvCxnSpPr>
          <p:nvPr/>
        </p:nvCxnSpPr>
        <p:spPr bwMode="auto">
          <a:xfrm>
            <a:off x="1262230" y="5943268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8B4B49DE-C657-DE4E-9217-837B5A1065A6}"/>
              </a:ext>
            </a:extLst>
          </p:cNvPr>
          <p:cNvSpPr txBox="1"/>
          <p:nvPr/>
        </p:nvSpPr>
        <p:spPr>
          <a:xfrm>
            <a:off x="1405931" y="5096263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FB6394-6AB5-E44A-ACA4-8BB059926007}"/>
              </a:ext>
            </a:extLst>
          </p:cNvPr>
          <p:cNvSpPr txBox="1"/>
          <p:nvPr/>
        </p:nvSpPr>
        <p:spPr>
          <a:xfrm>
            <a:off x="1406597" y="527294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C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2E2D5AA-2518-6440-81FA-488F788097C8}"/>
              </a:ext>
            </a:extLst>
          </p:cNvPr>
          <p:cNvSpPr txBox="1"/>
          <p:nvPr/>
        </p:nvSpPr>
        <p:spPr>
          <a:xfrm>
            <a:off x="1407264" y="544962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A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FECB825-DF15-8B42-9B6F-4AD47EC13D10}"/>
              </a:ext>
            </a:extLst>
          </p:cNvPr>
          <p:cNvSpPr txBox="1"/>
          <p:nvPr/>
        </p:nvSpPr>
        <p:spPr>
          <a:xfrm>
            <a:off x="1407930" y="562630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G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0F31955-83EB-834A-AEDF-647234C58BA1}"/>
              </a:ext>
            </a:extLst>
          </p:cNvPr>
          <p:cNvSpPr txBox="1"/>
          <p:nvPr/>
        </p:nvSpPr>
        <p:spPr>
          <a:xfrm>
            <a:off x="1408597" y="5802981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T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FF5E9E3-3D88-2C49-913F-13D056FA4FC5}"/>
              </a:ext>
            </a:extLst>
          </p:cNvPr>
          <p:cNvGrpSpPr/>
          <p:nvPr/>
        </p:nvGrpSpPr>
        <p:grpSpPr>
          <a:xfrm rot="10800000">
            <a:off x="1751775" y="5133640"/>
            <a:ext cx="195668" cy="930565"/>
            <a:chOff x="1924330" y="5373216"/>
            <a:chExt cx="211974" cy="1008112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7A6F063-D5CC-8044-90CF-3DF079E2FA20}"/>
                </a:ext>
              </a:extLst>
            </p:cNvPr>
            <p:cNvCxnSpPr/>
            <p:nvPr/>
          </p:nvCxnSpPr>
          <p:spPr bwMode="auto">
            <a:xfrm>
              <a:off x="1945276" y="5373216"/>
              <a:ext cx="0" cy="100811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7BAF917A-CE3B-764B-BDC5-7AAE02C42A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24330" y="5486613"/>
              <a:ext cx="20764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44BFCB33-F4AB-E24A-A57A-CFF80C1834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24330" y="5677538"/>
              <a:ext cx="20764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20BCCDCB-674A-B541-85A0-8A4B6E13EF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24330" y="5868463"/>
              <a:ext cx="20764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A9FA1BCA-C6AF-FC47-8A83-565BBB92CB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24330" y="6059388"/>
              <a:ext cx="20764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07A8DF1-10FA-F440-8343-74E520712C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28664" y="6250313"/>
              <a:ext cx="20764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BFF04DA5-350D-3E44-8659-B25661D40CFB}"/>
              </a:ext>
            </a:extLst>
          </p:cNvPr>
          <p:cNvSpPr txBox="1"/>
          <p:nvPr/>
        </p:nvSpPr>
        <p:spPr>
          <a:xfrm>
            <a:off x="1543440" y="5096263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T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C5EA5AE-9588-6E45-82EA-5182164DB63B}"/>
              </a:ext>
            </a:extLst>
          </p:cNvPr>
          <p:cNvSpPr txBox="1"/>
          <p:nvPr/>
        </p:nvSpPr>
        <p:spPr>
          <a:xfrm>
            <a:off x="1544106" y="527294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G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5520CE-1635-2E4C-B55E-F6C569CA1877}"/>
              </a:ext>
            </a:extLst>
          </p:cNvPr>
          <p:cNvSpPr txBox="1"/>
          <p:nvPr/>
        </p:nvSpPr>
        <p:spPr>
          <a:xfrm>
            <a:off x="1544773" y="544962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9F70F5B-2717-174E-9354-4E692CE35568}"/>
              </a:ext>
            </a:extLst>
          </p:cNvPr>
          <p:cNvSpPr txBox="1"/>
          <p:nvPr/>
        </p:nvSpPr>
        <p:spPr>
          <a:xfrm>
            <a:off x="1545439" y="562630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C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2046FBA-32A5-3249-A249-9109E3281586}"/>
              </a:ext>
            </a:extLst>
          </p:cNvPr>
          <p:cNvSpPr txBox="1"/>
          <p:nvPr/>
        </p:nvSpPr>
        <p:spPr>
          <a:xfrm>
            <a:off x="1546106" y="5802981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A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96C769E-D2E0-9046-9EDD-3B11E0833E80}"/>
              </a:ext>
            </a:extLst>
          </p:cNvPr>
          <p:cNvCxnSpPr/>
          <p:nvPr/>
        </p:nvCxnSpPr>
        <p:spPr bwMode="auto">
          <a:xfrm>
            <a:off x="4133908" y="5133640"/>
            <a:ext cx="0" cy="93056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567171E-76B4-6744-B3DE-BD839ED962ED}"/>
              </a:ext>
            </a:extLst>
          </p:cNvPr>
          <p:cNvCxnSpPr>
            <a:cxnSpLocks/>
          </p:cNvCxnSpPr>
          <p:nvPr/>
        </p:nvCxnSpPr>
        <p:spPr bwMode="auto">
          <a:xfrm>
            <a:off x="4114573" y="5238314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DD1844E-3F69-D641-A247-71D42A2F0BCB}"/>
              </a:ext>
            </a:extLst>
          </p:cNvPr>
          <p:cNvCxnSpPr>
            <a:cxnSpLocks/>
          </p:cNvCxnSpPr>
          <p:nvPr/>
        </p:nvCxnSpPr>
        <p:spPr bwMode="auto">
          <a:xfrm>
            <a:off x="4114573" y="5414552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D6E67DD-293A-E84E-8B74-7CF62FD63224}"/>
              </a:ext>
            </a:extLst>
          </p:cNvPr>
          <p:cNvCxnSpPr>
            <a:cxnSpLocks/>
          </p:cNvCxnSpPr>
          <p:nvPr/>
        </p:nvCxnSpPr>
        <p:spPr bwMode="auto">
          <a:xfrm>
            <a:off x="4114573" y="5590791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6881351-032A-ED4B-8900-3FF8C5C25553}"/>
              </a:ext>
            </a:extLst>
          </p:cNvPr>
          <p:cNvCxnSpPr>
            <a:cxnSpLocks/>
          </p:cNvCxnSpPr>
          <p:nvPr/>
        </p:nvCxnSpPr>
        <p:spPr bwMode="auto">
          <a:xfrm>
            <a:off x="4114573" y="5767029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4F0712B3-C487-384F-B9B2-2FDB9CE71F66}"/>
              </a:ext>
            </a:extLst>
          </p:cNvPr>
          <p:cNvCxnSpPr>
            <a:cxnSpLocks/>
          </p:cNvCxnSpPr>
          <p:nvPr/>
        </p:nvCxnSpPr>
        <p:spPr bwMode="auto">
          <a:xfrm>
            <a:off x="4118573" y="5943268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5956BA66-E53C-5044-9AC7-0A87ED25B46D}"/>
              </a:ext>
            </a:extLst>
          </p:cNvPr>
          <p:cNvSpPr txBox="1"/>
          <p:nvPr/>
        </p:nvSpPr>
        <p:spPr>
          <a:xfrm>
            <a:off x="4262274" y="5096263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A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D0ECA7E-3C65-8E4D-8C2C-254B757238C2}"/>
              </a:ext>
            </a:extLst>
          </p:cNvPr>
          <p:cNvSpPr txBox="1"/>
          <p:nvPr/>
        </p:nvSpPr>
        <p:spPr>
          <a:xfrm>
            <a:off x="4262941" y="527294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C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DC16CCE-8F1D-3F49-B273-40B986F634F6}"/>
              </a:ext>
            </a:extLst>
          </p:cNvPr>
          <p:cNvSpPr txBox="1"/>
          <p:nvPr/>
        </p:nvSpPr>
        <p:spPr>
          <a:xfrm>
            <a:off x="4263607" y="544962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A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0C63549-C714-A948-BF67-F9BE5671E196}"/>
              </a:ext>
            </a:extLst>
          </p:cNvPr>
          <p:cNvSpPr txBox="1"/>
          <p:nvPr/>
        </p:nvSpPr>
        <p:spPr>
          <a:xfrm>
            <a:off x="4264274" y="562630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G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FA06580-46B4-2349-A788-CB51872A4611}"/>
              </a:ext>
            </a:extLst>
          </p:cNvPr>
          <p:cNvSpPr txBox="1"/>
          <p:nvPr/>
        </p:nvSpPr>
        <p:spPr>
          <a:xfrm>
            <a:off x="4264940" y="5802981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T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0B50FD-92A1-5D4F-8762-CCFF5D2C32EE}"/>
              </a:ext>
            </a:extLst>
          </p:cNvPr>
          <p:cNvCxnSpPr/>
          <p:nvPr/>
        </p:nvCxnSpPr>
        <p:spPr bwMode="auto">
          <a:xfrm>
            <a:off x="6789295" y="5133640"/>
            <a:ext cx="0" cy="93056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4BC0723D-25DA-E54E-8765-ED425ADFBA1D}"/>
              </a:ext>
            </a:extLst>
          </p:cNvPr>
          <p:cNvCxnSpPr>
            <a:cxnSpLocks/>
          </p:cNvCxnSpPr>
          <p:nvPr/>
        </p:nvCxnSpPr>
        <p:spPr bwMode="auto">
          <a:xfrm>
            <a:off x="6769960" y="5238314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375CABF8-DA95-9044-8ED3-05862F9A9D2E}"/>
              </a:ext>
            </a:extLst>
          </p:cNvPr>
          <p:cNvCxnSpPr>
            <a:cxnSpLocks/>
          </p:cNvCxnSpPr>
          <p:nvPr/>
        </p:nvCxnSpPr>
        <p:spPr bwMode="auto">
          <a:xfrm>
            <a:off x="6769960" y="5414552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DB3D57AB-BD7D-5E4B-9FAB-802ADC7934CE}"/>
              </a:ext>
            </a:extLst>
          </p:cNvPr>
          <p:cNvCxnSpPr>
            <a:cxnSpLocks/>
          </p:cNvCxnSpPr>
          <p:nvPr/>
        </p:nvCxnSpPr>
        <p:spPr bwMode="auto">
          <a:xfrm>
            <a:off x="6769960" y="5590791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FB8FE421-681C-4544-8243-6EC418F4608F}"/>
              </a:ext>
            </a:extLst>
          </p:cNvPr>
          <p:cNvCxnSpPr>
            <a:cxnSpLocks/>
          </p:cNvCxnSpPr>
          <p:nvPr/>
        </p:nvCxnSpPr>
        <p:spPr bwMode="auto">
          <a:xfrm>
            <a:off x="6769960" y="5767029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9E5E96EB-7C0F-6645-B4D9-9930BD9C2D62}"/>
              </a:ext>
            </a:extLst>
          </p:cNvPr>
          <p:cNvCxnSpPr>
            <a:cxnSpLocks/>
          </p:cNvCxnSpPr>
          <p:nvPr/>
        </p:nvCxnSpPr>
        <p:spPr bwMode="auto">
          <a:xfrm>
            <a:off x="6773961" y="5943268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624DE582-267A-2049-AF9F-51F9C71C4645}"/>
              </a:ext>
            </a:extLst>
          </p:cNvPr>
          <p:cNvSpPr txBox="1"/>
          <p:nvPr/>
        </p:nvSpPr>
        <p:spPr>
          <a:xfrm>
            <a:off x="6917662" y="5096263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A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9CEB6689-19BA-F844-8692-622194B16D44}"/>
              </a:ext>
            </a:extLst>
          </p:cNvPr>
          <p:cNvSpPr txBox="1"/>
          <p:nvPr/>
        </p:nvSpPr>
        <p:spPr>
          <a:xfrm>
            <a:off x="6918329" y="527294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C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0B2E47E-A5C0-7741-9E68-977DEC013B12}"/>
              </a:ext>
            </a:extLst>
          </p:cNvPr>
          <p:cNvSpPr txBox="1"/>
          <p:nvPr/>
        </p:nvSpPr>
        <p:spPr>
          <a:xfrm>
            <a:off x="6918995" y="544962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A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C608EE3B-EAAB-2D4E-BC1E-690B1C520528}"/>
              </a:ext>
            </a:extLst>
          </p:cNvPr>
          <p:cNvSpPr txBox="1"/>
          <p:nvPr/>
        </p:nvSpPr>
        <p:spPr>
          <a:xfrm>
            <a:off x="6919661" y="562630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G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A584014B-B927-4B47-942C-88549F99F1D0}"/>
              </a:ext>
            </a:extLst>
          </p:cNvPr>
          <p:cNvSpPr txBox="1"/>
          <p:nvPr/>
        </p:nvSpPr>
        <p:spPr>
          <a:xfrm>
            <a:off x="6920328" y="5802981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T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2592C8F0-216B-4248-86F0-F478621B4406}"/>
              </a:ext>
            </a:extLst>
          </p:cNvPr>
          <p:cNvCxnSpPr>
            <a:cxnSpLocks/>
          </p:cNvCxnSpPr>
          <p:nvPr/>
        </p:nvCxnSpPr>
        <p:spPr bwMode="auto">
          <a:xfrm flipV="1">
            <a:off x="7439839" y="5133641"/>
            <a:ext cx="0" cy="77676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6FF6A2CA-AAA7-4846-AAF7-FC12FDA8B69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267506" y="5607054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795DD8A0-D527-0E4F-A157-2E4A39EA8286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267506" y="5430815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D54E3B1E-28E6-8044-840C-071E04B5421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263506" y="5254577"/>
            <a:ext cx="1916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944BA932-8B5E-264E-BB76-727D7369EF91}"/>
              </a:ext>
            </a:extLst>
          </p:cNvPr>
          <p:cNvSpPr txBox="1"/>
          <p:nvPr/>
        </p:nvSpPr>
        <p:spPr>
          <a:xfrm>
            <a:off x="7055171" y="5096263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T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105E644-C665-5D47-B052-BDE925B24FD6}"/>
              </a:ext>
            </a:extLst>
          </p:cNvPr>
          <p:cNvSpPr txBox="1"/>
          <p:nvPr/>
        </p:nvSpPr>
        <p:spPr>
          <a:xfrm>
            <a:off x="7055837" y="527294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G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3ED082F2-A9BE-0547-B4F1-C09CD441914C}"/>
              </a:ext>
            </a:extLst>
          </p:cNvPr>
          <p:cNvSpPr txBox="1"/>
          <p:nvPr/>
        </p:nvSpPr>
        <p:spPr>
          <a:xfrm>
            <a:off x="7056504" y="5449622"/>
            <a:ext cx="28405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92">
                <a:latin typeface="Andale Mono" panose="020B0509000000000004" pitchFamily="49" charset="0"/>
              </a:rPr>
              <a:t>T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1B0B9327-AA1D-A140-B374-DB352480B6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622" y="1757013"/>
            <a:ext cx="2037545" cy="2970050"/>
          </a:xfrm>
          <a:prstGeom prst="rect">
            <a:avLst/>
          </a:prstGeom>
        </p:spPr>
      </p:pic>
      <p:sp>
        <p:nvSpPr>
          <p:cNvPr id="98" name="Forme libre 97">
            <a:extLst>
              <a:ext uri="{FF2B5EF4-FFF2-40B4-BE49-F238E27FC236}">
                <a16:creationId xmlns:a16="http://schemas.microsoft.com/office/drawing/2014/main" id="{AA6E4888-9168-EE42-B2F8-147DBF88F94E}"/>
              </a:ext>
            </a:extLst>
          </p:cNvPr>
          <p:cNvSpPr/>
          <p:nvPr/>
        </p:nvSpPr>
        <p:spPr bwMode="auto">
          <a:xfrm>
            <a:off x="7629570" y="3065962"/>
            <a:ext cx="156630" cy="530802"/>
          </a:xfrm>
          <a:custGeom>
            <a:avLst/>
            <a:gdLst>
              <a:gd name="connsiteX0" fmla="*/ 0 w 169682"/>
              <a:gd name="connsiteY0" fmla="*/ 0 h 575035"/>
              <a:gd name="connsiteX1" fmla="*/ 169682 w 169682"/>
              <a:gd name="connsiteY1" fmla="*/ 292231 h 575035"/>
              <a:gd name="connsiteX2" fmla="*/ 0 w 169682"/>
              <a:gd name="connsiteY2" fmla="*/ 575035 h 57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82" h="575035">
                <a:moveTo>
                  <a:pt x="0" y="0"/>
                </a:moveTo>
                <a:cubicBezTo>
                  <a:pt x="84841" y="98196"/>
                  <a:pt x="169682" y="196392"/>
                  <a:pt x="169682" y="292231"/>
                </a:cubicBezTo>
                <a:cubicBezTo>
                  <a:pt x="169682" y="388070"/>
                  <a:pt x="84841" y="481552"/>
                  <a:pt x="0" y="575035"/>
                </a:cubicBezTo>
              </a:path>
            </a:pathLst>
          </a:custGeom>
          <a:noFill/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 eaLnBrk="0" hangingPunct="0">
              <a:spcBef>
                <a:spcPct val="50000"/>
              </a:spcBef>
            </a:pPr>
            <a:endParaRPr lang="fr-FR" sz="1292">
              <a:latin typeface="Arial" pitchFamily="34" charset="0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66587693-700C-3F4F-AFEC-1BBC599E109B}"/>
              </a:ext>
            </a:extLst>
          </p:cNvPr>
          <p:cNvSpPr txBox="1"/>
          <p:nvPr/>
        </p:nvSpPr>
        <p:spPr>
          <a:xfrm>
            <a:off x="1138447" y="6055174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5'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917C2A0F-BF6C-AD4C-B0D9-3410565F0E9E}"/>
              </a:ext>
            </a:extLst>
          </p:cNvPr>
          <p:cNvSpPr txBox="1"/>
          <p:nvPr/>
        </p:nvSpPr>
        <p:spPr>
          <a:xfrm>
            <a:off x="1815603" y="4851075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5'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EFE5148E-1B7F-5244-BD6F-5E21C554ED33}"/>
              </a:ext>
            </a:extLst>
          </p:cNvPr>
          <p:cNvSpPr txBox="1"/>
          <p:nvPr/>
        </p:nvSpPr>
        <p:spPr>
          <a:xfrm>
            <a:off x="1138447" y="4841538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3'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ACEFA1D1-50C9-774B-B677-D4CDC39CE838}"/>
              </a:ext>
            </a:extLst>
          </p:cNvPr>
          <p:cNvSpPr txBox="1"/>
          <p:nvPr/>
        </p:nvSpPr>
        <p:spPr>
          <a:xfrm>
            <a:off x="1789376" y="6055174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3'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328377A5-D648-DE4D-9D7C-C46496AE5940}"/>
              </a:ext>
            </a:extLst>
          </p:cNvPr>
          <p:cNvSpPr txBox="1"/>
          <p:nvPr/>
        </p:nvSpPr>
        <p:spPr>
          <a:xfrm>
            <a:off x="3985540" y="6023672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5'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0C1F3FC4-86E9-AE4C-B371-A3E9040703AE}"/>
              </a:ext>
            </a:extLst>
          </p:cNvPr>
          <p:cNvSpPr txBox="1"/>
          <p:nvPr/>
        </p:nvSpPr>
        <p:spPr>
          <a:xfrm>
            <a:off x="3985540" y="4827232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3'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E773AC42-43C8-9B48-9B0C-9B150C34CD7F}"/>
              </a:ext>
            </a:extLst>
          </p:cNvPr>
          <p:cNvSpPr txBox="1"/>
          <p:nvPr/>
        </p:nvSpPr>
        <p:spPr>
          <a:xfrm>
            <a:off x="6651249" y="6021288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5'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95D46EB6-177C-4E45-B99F-5409F88084CE}"/>
              </a:ext>
            </a:extLst>
          </p:cNvPr>
          <p:cNvSpPr txBox="1"/>
          <p:nvPr/>
        </p:nvSpPr>
        <p:spPr>
          <a:xfrm>
            <a:off x="6651249" y="4824848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3'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A784811C-EE32-E644-9CA1-B1544CF0CD3D}"/>
              </a:ext>
            </a:extLst>
          </p:cNvPr>
          <p:cNvSpPr txBox="1"/>
          <p:nvPr/>
        </p:nvSpPr>
        <p:spPr>
          <a:xfrm>
            <a:off x="7314100" y="4827232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5'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93ABDB55-71C9-4B47-80F5-853D0A563B02}"/>
              </a:ext>
            </a:extLst>
          </p:cNvPr>
          <p:cNvSpPr txBox="1"/>
          <p:nvPr/>
        </p:nvSpPr>
        <p:spPr>
          <a:xfrm>
            <a:off x="7314100" y="5895423"/>
            <a:ext cx="3786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/>
              <a:t>3'</a:t>
            </a:r>
          </a:p>
        </p:txBody>
      </p:sp>
    </p:spTree>
    <p:extLst>
      <p:ext uri="{BB962C8B-B14F-4D97-AF65-F5344CB8AC3E}">
        <p14:creationId xmlns:p14="http://schemas.microsoft.com/office/powerpoint/2010/main" val="1981487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re 1"/>
          <p:cNvSpPr>
            <a:spLocks noGrp="1"/>
          </p:cNvSpPr>
          <p:nvPr>
            <p:ph type="title"/>
          </p:nvPr>
        </p:nvSpPr>
        <p:spPr>
          <a:xfrm>
            <a:off x="1260683" y="605995"/>
            <a:ext cx="6622637" cy="973917"/>
          </a:xfrm>
        </p:spPr>
        <p:txBody>
          <a:bodyPr/>
          <a:lstStyle/>
          <a:p>
            <a:r>
              <a:rPr lang="fr-FR" altLang="fr-FR">
                <a:ea typeface="ＭＳ Ｐゴシック" charset="-128"/>
              </a:rPr>
              <a:t>ChIP-Seq</a:t>
            </a:r>
          </a:p>
        </p:txBody>
      </p:sp>
      <p:sp>
        <p:nvSpPr>
          <p:cNvPr id="64514" name="Espace réservé du contenu 2"/>
          <p:cNvSpPr>
            <a:spLocks noGrp="1"/>
          </p:cNvSpPr>
          <p:nvPr>
            <p:ph idx="1"/>
          </p:nvPr>
        </p:nvSpPr>
        <p:spPr>
          <a:xfrm>
            <a:off x="317989" y="2299029"/>
            <a:ext cx="8242146" cy="973918"/>
          </a:xfrm>
        </p:spPr>
        <p:txBody>
          <a:bodyPr/>
          <a:lstStyle/>
          <a:p>
            <a:r>
              <a:rPr lang="fr-FR" altLang="fr-FR" sz="2045">
                <a:ea typeface="ＭＳ Ｐゴシック" charset="-128"/>
              </a:rPr>
              <a:t>Permet d’identifier les sites de liaison de protéines sur l’ADN génomique</a:t>
            </a:r>
          </a:p>
        </p:txBody>
      </p:sp>
      <p:sp>
        <p:nvSpPr>
          <p:cNvPr id="6451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164288" y="6214138"/>
            <a:ext cx="1905000" cy="4220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633078" indent="-243492"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973966" indent="-194793"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363553" indent="-194793"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1753139" indent="-194793" eaLnBrk="0" hangingPunct="0"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142725" indent="-194793" eaLnBrk="0" fontAlgn="base" hangingPunct="0">
              <a:spcBef>
                <a:spcPct val="0"/>
              </a:spcBef>
              <a:spcAft>
                <a:spcPct val="0"/>
              </a:spcAft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532312" indent="-194793" eaLnBrk="0" fontAlgn="base" hangingPunct="0">
              <a:spcBef>
                <a:spcPct val="0"/>
              </a:spcBef>
              <a:spcAft>
                <a:spcPct val="0"/>
              </a:spcAft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2921898" indent="-194793" eaLnBrk="0" fontAlgn="base" hangingPunct="0">
              <a:spcBef>
                <a:spcPct val="0"/>
              </a:spcBef>
              <a:spcAft>
                <a:spcPct val="0"/>
              </a:spcAft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311484" indent="-194793" eaLnBrk="0" fontAlgn="base" hangingPunct="0">
              <a:spcBef>
                <a:spcPct val="0"/>
              </a:spcBef>
              <a:spcAft>
                <a:spcPct val="0"/>
              </a:spcAft>
              <a:defRPr sz="2045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1D26ADC0-CD90-E04C-ACFA-22664A258D81}" type="slidenum">
              <a:rPr lang="fr-FR" altLang="fr-FR" sz="1193">
                <a:latin typeface="Calibri" charset="0"/>
              </a:rPr>
              <a:pPr eaLnBrk="1" hangingPunct="1"/>
              <a:t>50</a:t>
            </a:fld>
            <a:endParaRPr lang="fr-FR" altLang="fr-FR" sz="1193">
              <a:latin typeface="Calibri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D6418C4-2DB4-5EDB-6C60-FBC1B64F77AD}"/>
              </a:ext>
            </a:extLst>
          </p:cNvPr>
          <p:cNvCxnSpPr/>
          <p:nvPr/>
        </p:nvCxnSpPr>
        <p:spPr>
          <a:xfrm>
            <a:off x="873432" y="4176316"/>
            <a:ext cx="54923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D9A5740-720B-30FD-FB48-D6C0EA21B29B}"/>
              </a:ext>
            </a:extLst>
          </p:cNvPr>
          <p:cNvCxnSpPr/>
          <p:nvPr/>
        </p:nvCxnSpPr>
        <p:spPr>
          <a:xfrm>
            <a:off x="873432" y="4309254"/>
            <a:ext cx="549239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4">
            <a:extLst>
              <a:ext uri="{FF2B5EF4-FFF2-40B4-BE49-F238E27FC236}">
                <a16:creationId xmlns:a16="http://schemas.microsoft.com/office/drawing/2014/main" id="{58EFB2E0-01D8-9C9F-A6C9-C535FC214FAD}"/>
              </a:ext>
            </a:extLst>
          </p:cNvPr>
          <p:cNvSpPr/>
          <p:nvPr/>
        </p:nvSpPr>
        <p:spPr>
          <a:xfrm>
            <a:off x="4052679" y="4010143"/>
            <a:ext cx="332345" cy="33234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7" name="Losange 6">
            <a:extLst>
              <a:ext uri="{FF2B5EF4-FFF2-40B4-BE49-F238E27FC236}">
                <a16:creationId xmlns:a16="http://schemas.microsoft.com/office/drawing/2014/main" id="{39006C0A-D2A2-42F6-EFED-40718C07E16F}"/>
              </a:ext>
            </a:extLst>
          </p:cNvPr>
          <p:cNvSpPr/>
          <p:nvPr/>
        </p:nvSpPr>
        <p:spPr>
          <a:xfrm>
            <a:off x="3386989" y="4051055"/>
            <a:ext cx="465282" cy="332345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8" name="Corde 7">
            <a:extLst>
              <a:ext uri="{FF2B5EF4-FFF2-40B4-BE49-F238E27FC236}">
                <a16:creationId xmlns:a16="http://schemas.microsoft.com/office/drawing/2014/main" id="{FCEA6BD6-C9CE-A66E-EB95-57E6BCC7C53A}"/>
              </a:ext>
            </a:extLst>
          </p:cNvPr>
          <p:cNvSpPr/>
          <p:nvPr/>
        </p:nvSpPr>
        <p:spPr>
          <a:xfrm>
            <a:off x="5260380" y="4051055"/>
            <a:ext cx="398814" cy="332345"/>
          </a:xfrm>
          <a:prstGeom prst="chord">
            <a:avLst/>
          </a:prstGeom>
          <a:solidFill>
            <a:srgbClr val="EE1C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9" name="Corde 8">
            <a:extLst>
              <a:ext uri="{FF2B5EF4-FFF2-40B4-BE49-F238E27FC236}">
                <a16:creationId xmlns:a16="http://schemas.microsoft.com/office/drawing/2014/main" id="{D7B73FDD-C282-893E-24E7-BE1110D7E488}"/>
              </a:ext>
            </a:extLst>
          </p:cNvPr>
          <p:cNvSpPr/>
          <p:nvPr/>
        </p:nvSpPr>
        <p:spPr>
          <a:xfrm>
            <a:off x="1256448" y="4051055"/>
            <a:ext cx="398814" cy="332345"/>
          </a:xfrm>
          <a:prstGeom prst="chord">
            <a:avLst/>
          </a:prstGeom>
          <a:solidFill>
            <a:srgbClr val="EE1C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0" name="Losange 9">
            <a:extLst>
              <a:ext uri="{FF2B5EF4-FFF2-40B4-BE49-F238E27FC236}">
                <a16:creationId xmlns:a16="http://schemas.microsoft.com/office/drawing/2014/main" id="{07B2F46A-0C11-4BD8-E2B3-D8A4C4656D5B}"/>
              </a:ext>
            </a:extLst>
          </p:cNvPr>
          <p:cNvSpPr/>
          <p:nvPr/>
        </p:nvSpPr>
        <p:spPr>
          <a:xfrm>
            <a:off x="4484603" y="4051055"/>
            <a:ext cx="465282" cy="332345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366B63D-E912-91EC-F5B4-CA45DB1B6A2F}"/>
              </a:ext>
            </a:extLst>
          </p:cNvPr>
          <p:cNvSpPr/>
          <p:nvPr/>
        </p:nvSpPr>
        <p:spPr>
          <a:xfrm>
            <a:off x="2579773" y="4051055"/>
            <a:ext cx="332345" cy="33234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630261-7173-5F8C-23E1-16F11960D58A}"/>
              </a:ext>
            </a:extLst>
          </p:cNvPr>
          <p:cNvSpPr txBox="1"/>
          <p:nvPr/>
        </p:nvSpPr>
        <p:spPr>
          <a:xfrm>
            <a:off x="5940868" y="4041048"/>
            <a:ext cx="1927599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chromosome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2A16787-A131-0A87-1ACA-B80D15B71A18}"/>
              </a:ext>
            </a:extLst>
          </p:cNvPr>
          <p:cNvSpPr txBox="1"/>
          <p:nvPr/>
        </p:nvSpPr>
        <p:spPr>
          <a:xfrm>
            <a:off x="2488810" y="3506949"/>
            <a:ext cx="2618507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Protéines sur l’ADN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0A7DF73-B9EA-5F00-9FA5-69FBBD636522}"/>
              </a:ext>
            </a:extLst>
          </p:cNvPr>
          <p:cNvCxnSpPr>
            <a:cxnSpLocks/>
          </p:cNvCxnSpPr>
          <p:nvPr/>
        </p:nvCxnSpPr>
        <p:spPr>
          <a:xfrm>
            <a:off x="2903891" y="5056568"/>
            <a:ext cx="9953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607F5A0-04B3-1D00-19C9-B67EB65F44BF}"/>
              </a:ext>
            </a:extLst>
          </p:cNvPr>
          <p:cNvCxnSpPr>
            <a:cxnSpLocks/>
          </p:cNvCxnSpPr>
          <p:nvPr/>
        </p:nvCxnSpPr>
        <p:spPr>
          <a:xfrm>
            <a:off x="2903891" y="5189506"/>
            <a:ext cx="9953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1B7545-775E-96EA-5D79-C483B9A20480}"/>
              </a:ext>
            </a:extLst>
          </p:cNvPr>
          <p:cNvCxnSpPr>
            <a:cxnSpLocks/>
          </p:cNvCxnSpPr>
          <p:nvPr/>
        </p:nvCxnSpPr>
        <p:spPr>
          <a:xfrm>
            <a:off x="4400439" y="5044470"/>
            <a:ext cx="9953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2C94619-B97F-B0A6-66CB-2C2F6C915150}"/>
              </a:ext>
            </a:extLst>
          </p:cNvPr>
          <p:cNvCxnSpPr>
            <a:cxnSpLocks/>
          </p:cNvCxnSpPr>
          <p:nvPr/>
        </p:nvCxnSpPr>
        <p:spPr>
          <a:xfrm>
            <a:off x="4400439" y="5177408"/>
            <a:ext cx="9953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osange 16">
            <a:extLst>
              <a:ext uri="{FF2B5EF4-FFF2-40B4-BE49-F238E27FC236}">
                <a16:creationId xmlns:a16="http://schemas.microsoft.com/office/drawing/2014/main" id="{0661A298-711B-84D1-15FE-D8AFB8909C43}"/>
              </a:ext>
            </a:extLst>
          </p:cNvPr>
          <p:cNvSpPr/>
          <p:nvPr/>
        </p:nvSpPr>
        <p:spPr>
          <a:xfrm>
            <a:off x="3248344" y="4954423"/>
            <a:ext cx="465282" cy="332345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20" name="Losange 19">
            <a:extLst>
              <a:ext uri="{FF2B5EF4-FFF2-40B4-BE49-F238E27FC236}">
                <a16:creationId xmlns:a16="http://schemas.microsoft.com/office/drawing/2014/main" id="{5A18C922-D823-B21C-1F80-D595F599C024}"/>
              </a:ext>
            </a:extLst>
          </p:cNvPr>
          <p:cNvSpPr/>
          <p:nvPr/>
        </p:nvSpPr>
        <p:spPr>
          <a:xfrm>
            <a:off x="4514811" y="4942325"/>
            <a:ext cx="465282" cy="332345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2" name="Parallélogramme 31">
            <a:extLst>
              <a:ext uri="{FF2B5EF4-FFF2-40B4-BE49-F238E27FC236}">
                <a16:creationId xmlns:a16="http://schemas.microsoft.com/office/drawing/2014/main" id="{FC1EF437-28FF-2573-7938-C989D23F981A}"/>
              </a:ext>
            </a:extLst>
          </p:cNvPr>
          <p:cNvSpPr/>
          <p:nvPr/>
        </p:nvSpPr>
        <p:spPr>
          <a:xfrm>
            <a:off x="1913243" y="4051055"/>
            <a:ext cx="398814" cy="332345"/>
          </a:xfrm>
          <a:prstGeom prst="parallelogram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90A0E87-2DFB-ED6C-D5D5-6C696B62C779}"/>
              </a:ext>
            </a:extLst>
          </p:cNvPr>
          <p:cNvSpPr txBox="1"/>
          <p:nvPr/>
        </p:nvSpPr>
        <p:spPr>
          <a:xfrm>
            <a:off x="5188830" y="4793880"/>
            <a:ext cx="2728741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Capture d’une protéine avec un anticorps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65332A82-80D9-1D6C-7D0A-958CC7BD0021}"/>
              </a:ext>
            </a:extLst>
          </p:cNvPr>
          <p:cNvCxnSpPr>
            <a:cxnSpLocks/>
          </p:cNvCxnSpPr>
          <p:nvPr/>
        </p:nvCxnSpPr>
        <p:spPr>
          <a:xfrm>
            <a:off x="2903891" y="5791784"/>
            <a:ext cx="9953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DD4ACA50-EF88-7388-46D3-26CFDD9CCD72}"/>
              </a:ext>
            </a:extLst>
          </p:cNvPr>
          <p:cNvCxnSpPr>
            <a:cxnSpLocks/>
          </p:cNvCxnSpPr>
          <p:nvPr/>
        </p:nvCxnSpPr>
        <p:spPr>
          <a:xfrm>
            <a:off x="2903891" y="5924722"/>
            <a:ext cx="9953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1B86779-5B1B-BF5E-3C90-F951DE6209A3}"/>
              </a:ext>
            </a:extLst>
          </p:cNvPr>
          <p:cNvCxnSpPr>
            <a:cxnSpLocks/>
          </p:cNvCxnSpPr>
          <p:nvPr/>
        </p:nvCxnSpPr>
        <p:spPr>
          <a:xfrm>
            <a:off x="4400439" y="5779686"/>
            <a:ext cx="9953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3B9FC11-5CDB-068C-17F5-06DC36C9928D}"/>
              </a:ext>
            </a:extLst>
          </p:cNvPr>
          <p:cNvCxnSpPr>
            <a:cxnSpLocks/>
          </p:cNvCxnSpPr>
          <p:nvPr/>
        </p:nvCxnSpPr>
        <p:spPr>
          <a:xfrm>
            <a:off x="4400439" y="5912624"/>
            <a:ext cx="9953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CFBC8230-D004-9B85-B2BA-33CDE76F2215}"/>
              </a:ext>
            </a:extLst>
          </p:cNvPr>
          <p:cNvSpPr txBox="1"/>
          <p:nvPr/>
        </p:nvSpPr>
        <p:spPr>
          <a:xfrm>
            <a:off x="5417335" y="5577615"/>
            <a:ext cx="2521782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Séparation de l’ADN lié et séquençage</a:t>
            </a:r>
          </a:p>
        </p:txBody>
      </p:sp>
    </p:spTree>
    <p:extLst>
      <p:ext uri="{BB962C8B-B14F-4D97-AF65-F5344CB8AC3E}">
        <p14:creationId xmlns:p14="http://schemas.microsoft.com/office/powerpoint/2010/main" val="1842423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8D773D-5FF2-CF8E-B43A-241B032E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Methyl-seq</a:t>
            </a:r>
            <a:br>
              <a:rPr lang="fr-FR" dirty="0"/>
            </a:br>
            <a:r>
              <a:rPr lang="fr-FR" dirty="0"/>
              <a:t>(bisulfite-</a:t>
            </a:r>
            <a:r>
              <a:rPr lang="fr-FR" dirty="0" err="1"/>
              <a:t>seq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5960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F9A09C3-6613-E916-B640-29BCECEE8BAF}"/>
              </a:ext>
            </a:extLst>
          </p:cNvPr>
          <p:cNvSpPr/>
          <p:nvPr/>
        </p:nvSpPr>
        <p:spPr>
          <a:xfrm>
            <a:off x="5502565" y="3065426"/>
            <a:ext cx="997034" cy="562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 dirty="0"/>
          </a:p>
        </p:txBody>
      </p:sp>
      <p:sp>
        <p:nvSpPr>
          <p:cNvPr id="13721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charset="0"/>
              </a:rPr>
              <a:t>La méthylation de l’ADN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185502" y="5798368"/>
            <a:ext cx="1969477" cy="337038"/>
          </a:xfrm>
        </p:spPr>
        <p:txBody>
          <a:bodyPr/>
          <a:lstStyle/>
          <a:p>
            <a:pPr>
              <a:defRPr/>
            </a:pPr>
            <a:fld id="{5D04FBD6-6204-6B44-B41F-8D653B5F9ED5}" type="slidenum">
              <a:rPr lang="fr-FR"/>
              <a:pPr>
                <a:defRPr/>
              </a:pPr>
              <a:t>52</a:t>
            </a:fld>
            <a:endParaRPr lang="fr-FR"/>
          </a:p>
        </p:txBody>
      </p:sp>
      <p:pic>
        <p:nvPicPr>
          <p:cNvPr id="137219" name="Imag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153" y="2498322"/>
            <a:ext cx="1885950" cy="252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0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623" r="-6717"/>
          <a:stretch/>
        </p:blipFill>
        <p:spPr>
          <a:xfrm>
            <a:off x="4888639" y="2630205"/>
            <a:ext cx="3541753" cy="2275743"/>
          </a:xfrm>
        </p:spPr>
      </p:pic>
      <p:cxnSp>
        <p:nvCxnSpPr>
          <p:cNvPr id="8" name="Connecteur droit avec flèche 7"/>
          <p:cNvCxnSpPr/>
          <p:nvPr/>
        </p:nvCxnSpPr>
        <p:spPr>
          <a:xfrm>
            <a:off x="3292835" y="3761482"/>
            <a:ext cx="18610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222" name="ZoneTexte 9"/>
          <p:cNvSpPr txBox="1">
            <a:spLocks noChangeArrowheads="1"/>
          </p:cNvSpPr>
          <p:nvPr/>
        </p:nvSpPr>
        <p:spPr bwMode="auto">
          <a:xfrm>
            <a:off x="2960192" y="2299029"/>
            <a:ext cx="2460380" cy="77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2215">
                <a:latin typeface="Arial" charset="0"/>
                <a:cs typeface="Arial" charset="0"/>
              </a:rPr>
              <a:t>DNA methyltransférase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A1CE9E-7829-D341-98FB-B4C17D53CDFF}"/>
              </a:ext>
            </a:extLst>
          </p:cNvPr>
          <p:cNvSpPr txBox="1"/>
          <p:nvPr/>
        </p:nvSpPr>
        <p:spPr>
          <a:xfrm>
            <a:off x="1169377" y="4919138"/>
            <a:ext cx="1172372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>
                <a:latin typeface="Calibri" panose="020F0502020204030204" pitchFamily="34" charset="0"/>
                <a:cs typeface="Calibri" panose="020F0502020204030204" pitchFamily="34" charset="0"/>
              </a:rPr>
              <a:t>Cytosine</a:t>
            </a:r>
          </a:p>
        </p:txBody>
      </p:sp>
    </p:spTree>
    <p:extLst>
      <p:ext uri="{BB962C8B-B14F-4D97-AF65-F5344CB8AC3E}">
        <p14:creationId xmlns:p14="http://schemas.microsoft.com/office/powerpoint/2010/main" val="804482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charset="0"/>
              </a:rPr>
              <a:t>Variations de la méthylation</a:t>
            </a:r>
          </a:p>
        </p:txBody>
      </p:sp>
      <p:sp>
        <p:nvSpPr>
          <p:cNvPr id="145410" name="Espace réservé du contenu 2"/>
          <p:cNvSpPr>
            <a:spLocks noGrp="1"/>
          </p:cNvSpPr>
          <p:nvPr>
            <p:ph idx="1"/>
          </p:nvPr>
        </p:nvSpPr>
        <p:spPr>
          <a:xfrm>
            <a:off x="685800" y="2498435"/>
            <a:ext cx="7772400" cy="3392411"/>
          </a:xfrm>
        </p:spPr>
        <p:txBody>
          <a:bodyPr/>
          <a:lstStyle/>
          <a:p>
            <a:r>
              <a:rPr lang="fr-FR" sz="2585" dirty="0">
                <a:latin typeface="Calibri" charset="0"/>
              </a:rPr>
              <a:t>L’exposition aux carcinogènes, le régime alimentaire, </a:t>
            </a:r>
            <a:r>
              <a:rPr lang="fr-FR" sz="2585" u="sng" dirty="0">
                <a:latin typeface="Calibri" charset="0"/>
              </a:rPr>
              <a:t>le vieillissement </a:t>
            </a:r>
            <a:r>
              <a:rPr lang="fr-FR" sz="2585" dirty="0">
                <a:latin typeface="Calibri" charset="0"/>
              </a:rPr>
              <a:t>modifient la méthylation</a:t>
            </a:r>
          </a:p>
          <a:p>
            <a:r>
              <a:rPr lang="fr-FR" sz="2585" dirty="0">
                <a:latin typeface="Calibri" charset="0"/>
              </a:rPr>
              <a:t>Les cancers modifient profondément la méthylation</a:t>
            </a:r>
          </a:p>
          <a:p>
            <a:endParaRPr lang="fr-FR" sz="2585" dirty="0">
              <a:latin typeface="Calibri" charset="0"/>
            </a:endParaRPr>
          </a:p>
          <a:p>
            <a:endParaRPr lang="fr-FR" sz="2585" dirty="0">
              <a:latin typeface="Calibri" charset="0"/>
            </a:endParaRPr>
          </a:p>
          <a:p>
            <a:endParaRPr lang="fr-FR" sz="2585" dirty="0">
              <a:latin typeface="Calibri" charset="0"/>
            </a:endParaRPr>
          </a:p>
          <a:p>
            <a:endParaRPr lang="fr-FR" sz="2585" dirty="0">
              <a:latin typeface="Calibri" charset="0"/>
            </a:endParaRPr>
          </a:p>
          <a:p>
            <a:endParaRPr lang="fr-FR" sz="2585" dirty="0">
              <a:latin typeface="Calibri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34545-68D3-1F41-A1CE-34A58EC826AD}" type="slidenum">
              <a:rPr lang="fr-FR"/>
              <a:pPr>
                <a:defRPr/>
              </a:pPr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872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F57D1-DC6E-98C5-58FC-19D5FDE5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70836"/>
            <a:ext cx="7772400" cy="1055077"/>
          </a:xfrm>
        </p:spPr>
        <p:txBody>
          <a:bodyPr/>
          <a:lstStyle/>
          <a:p>
            <a:r>
              <a:rPr lang="fr-FR" dirty="0"/>
              <a:t>Conversion par bisulfite</a:t>
            </a:r>
          </a:p>
        </p:txBody>
      </p:sp>
      <p:pic>
        <p:nvPicPr>
          <p:cNvPr id="3074" name="Picture 2" descr="DNA Methylation - Bisulfite conversion - Epigenetics | Diagenode">
            <a:extLst>
              <a:ext uri="{FF2B5EF4-FFF2-40B4-BE49-F238E27FC236}">
                <a16:creationId xmlns:a16="http://schemas.microsoft.com/office/drawing/2014/main" id="{67CE7507-A6FF-74D1-F1E7-C04E32915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2086" y="1910450"/>
            <a:ext cx="4420134" cy="229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15381E0-CB8F-A3EC-991F-2C505E1229F8}"/>
              </a:ext>
            </a:extLst>
          </p:cNvPr>
          <p:cNvCxnSpPr>
            <a:cxnSpLocks/>
          </p:cNvCxnSpPr>
          <p:nvPr/>
        </p:nvCxnSpPr>
        <p:spPr>
          <a:xfrm flipH="1">
            <a:off x="5136937" y="2708077"/>
            <a:ext cx="864096" cy="1204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F6551182-E7E2-408F-A12C-C5823C725C56}"/>
              </a:ext>
            </a:extLst>
          </p:cNvPr>
          <p:cNvSpPr txBox="1"/>
          <p:nvPr/>
        </p:nvSpPr>
        <p:spPr>
          <a:xfrm>
            <a:off x="5868096" y="1941003"/>
            <a:ext cx="2590104" cy="774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215" dirty="0">
                <a:latin typeface="Calibri" panose="020F0502020204030204" pitchFamily="34" charset="0"/>
                <a:cs typeface="Calibri" panose="020F0502020204030204" pitchFamily="34" charset="0"/>
              </a:rPr>
              <a:t>Les C non méthylés sont convertis en U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5F1D2A9-DD41-1163-13D3-A8F7F6519C4D}"/>
              </a:ext>
            </a:extLst>
          </p:cNvPr>
          <p:cNvCxnSpPr>
            <a:cxnSpLocks/>
          </p:cNvCxnSpPr>
          <p:nvPr/>
        </p:nvCxnSpPr>
        <p:spPr>
          <a:xfrm flipH="1">
            <a:off x="3316830" y="2708077"/>
            <a:ext cx="2551266" cy="1204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2CDF13C8-52F1-5F52-5FA7-573DEF989E61}"/>
              </a:ext>
            </a:extLst>
          </p:cNvPr>
          <p:cNvSpPr txBox="1"/>
          <p:nvPr/>
        </p:nvSpPr>
        <p:spPr>
          <a:xfrm>
            <a:off x="1248554" y="4802909"/>
            <a:ext cx="6646892" cy="128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585" dirty="0">
                <a:latin typeface="Calibri" panose="020F0502020204030204" pitchFamily="34" charset="0"/>
                <a:cs typeface="Calibri" panose="020F0502020204030204" pitchFamily="34" charset="0"/>
              </a:rPr>
              <a:t>+ séquençage et alignement des </a:t>
            </a:r>
            <a:r>
              <a:rPr lang="fr-FR" sz="2585" dirty="0" err="1">
                <a:latin typeface="Calibri" panose="020F0502020204030204" pitchFamily="34" charset="0"/>
                <a:cs typeface="Calibri" panose="020F0502020204030204" pitchFamily="34" charset="0"/>
              </a:rPr>
              <a:t>reads:</a:t>
            </a:r>
          </a:p>
          <a:p>
            <a:pPr algn="l"/>
            <a:r>
              <a:rPr lang="fr-FR" sz="2585" dirty="0" err="1">
                <a:latin typeface="Calibri" panose="020F0502020204030204" pitchFamily="34" charset="0"/>
                <a:cs typeface="Calibri" panose="020F0502020204030204" pitchFamily="34" charset="0"/>
              </a:rPr>
              <a:t>Les positions avec un T dans le bisulfite et un T dans le témoin sont méthylées</a:t>
            </a:r>
            <a:endParaRPr lang="fr-FR" sz="258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01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DF072C-2CA5-9F2F-E72A-EACEB906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Multi-</a:t>
            </a:r>
            <a:r>
              <a:rPr lang="fr-FR" dirty="0" err="1"/>
              <a:t>omics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9A9F5-F96E-CCD5-DBA7-6EB113F876A3}"/>
              </a:ext>
            </a:extLst>
          </p:cNvPr>
          <p:cNvSpPr/>
          <p:nvPr/>
        </p:nvSpPr>
        <p:spPr>
          <a:xfrm>
            <a:off x="2677636" y="2697842"/>
            <a:ext cx="3788729" cy="2924633"/>
          </a:xfrm>
          <a:prstGeom prst="rect">
            <a:avLst/>
          </a:prstGeom>
          <a:pattFill prst="smGri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E11F89-A209-387C-A690-2EF4865CC7D9}"/>
              </a:ext>
            </a:extLst>
          </p:cNvPr>
          <p:cNvSpPr txBox="1"/>
          <p:nvPr/>
        </p:nvSpPr>
        <p:spPr>
          <a:xfrm>
            <a:off x="3750820" y="2253731"/>
            <a:ext cx="1816716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Labelled Patients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828A02-D035-1D78-9906-621AEF4CB283}"/>
              </a:ext>
            </a:extLst>
          </p:cNvPr>
          <p:cNvSpPr txBox="1"/>
          <p:nvPr/>
        </p:nvSpPr>
        <p:spPr>
          <a:xfrm rot="16200000">
            <a:off x="1317535" y="3879483"/>
            <a:ext cx="1011046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D30463-FF77-8489-68EA-BBA5FBCE9121}"/>
              </a:ext>
            </a:extLst>
          </p:cNvPr>
          <p:cNvSpPr txBox="1"/>
          <p:nvPr/>
        </p:nvSpPr>
        <p:spPr>
          <a:xfrm rot="16200000">
            <a:off x="1845596" y="3147846"/>
            <a:ext cx="1061509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015">
                <a:latin typeface="Calibri" panose="020F0502020204030204" pitchFamily="34" charset="0"/>
                <a:cs typeface="Calibri" panose="020F0502020204030204" pitchFamily="34" charset="0"/>
              </a:rPr>
              <a:t>Gene expression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FC2F7E-EBA1-A97F-470B-610B7BF5325D}"/>
              </a:ext>
            </a:extLst>
          </p:cNvPr>
          <p:cNvSpPr txBox="1"/>
          <p:nvPr/>
        </p:nvSpPr>
        <p:spPr>
          <a:xfrm rot="16200000">
            <a:off x="2171003" y="3886876"/>
            <a:ext cx="41069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015">
                <a:latin typeface="Calibri" panose="020F0502020204030204" pitchFamily="34" charset="0"/>
                <a:cs typeface="Calibri" panose="020F0502020204030204" pitchFamily="34" charset="0"/>
              </a:rPr>
              <a:t>CNV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264E172-FC1C-D2DD-65E3-FE1D296F9099}"/>
              </a:ext>
            </a:extLst>
          </p:cNvPr>
          <p:cNvSpPr txBox="1"/>
          <p:nvPr/>
        </p:nvSpPr>
        <p:spPr>
          <a:xfrm rot="16200000">
            <a:off x="2009903" y="4443277"/>
            <a:ext cx="732893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015"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17EF72-6F4F-C8D0-43EC-E53CBB9BEE64}"/>
              </a:ext>
            </a:extLst>
          </p:cNvPr>
          <p:cNvSpPr txBox="1"/>
          <p:nvPr/>
        </p:nvSpPr>
        <p:spPr>
          <a:xfrm rot="16200000">
            <a:off x="2087231" y="5062179"/>
            <a:ext cx="734496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15">
                <a:latin typeface="Calibri" panose="020F0502020204030204" pitchFamily="34" charset="0"/>
                <a:cs typeface="Calibri" panose="020F0502020204030204" pitchFamily="34" charset="0"/>
              </a:rPr>
              <a:t>Epigenetic</a:t>
            </a:r>
          </a:p>
          <a:p>
            <a:pPr algn="ctr"/>
            <a:r>
              <a:rPr lang="fr-FR" sz="1015">
                <a:latin typeface="Calibri" panose="020F0502020204030204" pitchFamily="34" charset="0"/>
                <a:cs typeface="Calibri" panose="020F0502020204030204" pitchFamily="34" charset="0"/>
              </a:rPr>
              <a:t>marks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CF4B41-7F59-80EC-B04C-31D15B378DA7}"/>
              </a:ext>
            </a:extLst>
          </p:cNvPr>
          <p:cNvSpPr/>
          <p:nvPr/>
        </p:nvSpPr>
        <p:spPr>
          <a:xfrm>
            <a:off x="2677636" y="2697842"/>
            <a:ext cx="3788729" cy="1114132"/>
          </a:xfrm>
          <a:prstGeom prst="rect">
            <a:avLst/>
          </a:prstGeom>
          <a:solidFill>
            <a:srgbClr val="FFFF00">
              <a:alpha val="399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90AEF-168D-9272-BB2B-393EAA97409E}"/>
              </a:ext>
            </a:extLst>
          </p:cNvPr>
          <p:cNvSpPr/>
          <p:nvPr/>
        </p:nvSpPr>
        <p:spPr>
          <a:xfrm>
            <a:off x="2677636" y="3811975"/>
            <a:ext cx="3788729" cy="398334"/>
          </a:xfrm>
          <a:prstGeom prst="rect">
            <a:avLst/>
          </a:prstGeom>
          <a:solidFill>
            <a:srgbClr val="FF0000">
              <a:alpha val="399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38F798-177C-AC27-8B47-23C86765720B}"/>
              </a:ext>
            </a:extLst>
          </p:cNvPr>
          <p:cNvSpPr/>
          <p:nvPr/>
        </p:nvSpPr>
        <p:spPr>
          <a:xfrm>
            <a:off x="2685592" y="4222270"/>
            <a:ext cx="3788729" cy="702028"/>
          </a:xfrm>
          <a:prstGeom prst="rect">
            <a:avLst/>
          </a:prstGeom>
          <a:solidFill>
            <a:srgbClr val="00B0F0">
              <a:alpha val="399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</p:spTree>
    <p:extLst>
      <p:ext uri="{BB962C8B-B14F-4D97-AF65-F5344CB8AC3E}">
        <p14:creationId xmlns:p14="http://schemas.microsoft.com/office/powerpoint/2010/main" val="265888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EE99FDE-A87D-7942-9788-77A78F1A86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19" y="1702417"/>
            <a:ext cx="8182035" cy="42064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AB61DDE-6935-5E4E-A808-F1EA37A9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3" y="556481"/>
            <a:ext cx="8440615" cy="864096"/>
          </a:xfrm>
        </p:spPr>
        <p:txBody>
          <a:bodyPr/>
          <a:lstStyle/>
          <a:p>
            <a:r>
              <a:rPr lang="fr-FR" sz="3323" b="1" dirty="0"/>
              <a:t>Multi-</a:t>
            </a:r>
            <a:r>
              <a:rPr lang="fr-FR" sz="3323" b="1" dirty="0" err="1"/>
              <a:t>omics</a:t>
            </a:r>
            <a:r>
              <a:rPr lang="fr-FR" sz="3323" b="1" dirty="0"/>
              <a:t> of</a:t>
            </a:r>
            <a:br>
              <a:rPr lang="fr-FR" sz="3323" b="1" dirty="0"/>
            </a:br>
            <a:r>
              <a:rPr lang="fr-FR" sz="3323" dirty="0" err="1">
                <a:cs typeface="Calibri" panose="020F0502020204030204" pitchFamily="34" charset="0"/>
              </a:rPr>
              <a:t>Breast</a:t>
            </a:r>
            <a:r>
              <a:rPr lang="fr-FR" sz="3323" dirty="0">
                <a:cs typeface="Calibri" panose="020F0502020204030204" pitchFamily="34" charset="0"/>
              </a:rPr>
              <a:t> cancer </a:t>
            </a:r>
            <a:r>
              <a:rPr lang="fr-FR" sz="3323" dirty="0" err="1">
                <a:cs typeface="Calibri" panose="020F0502020204030204" pitchFamily="34" charset="0"/>
              </a:rPr>
              <a:t>cohort</a:t>
            </a:r>
            <a:r>
              <a:rPr lang="fr-FR" sz="3323" dirty="0">
                <a:cs typeface="Calibri" panose="020F0502020204030204" pitchFamily="34" charset="0"/>
              </a:rPr>
              <a:t>: 825 patients </a:t>
            </a:r>
            <a:endParaRPr lang="fr-FR" sz="3323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99376-171B-3745-A113-82A073A3F6D2}"/>
              </a:ext>
            </a:extLst>
          </p:cNvPr>
          <p:cNvSpPr/>
          <p:nvPr/>
        </p:nvSpPr>
        <p:spPr>
          <a:xfrm>
            <a:off x="517396" y="5092332"/>
            <a:ext cx="5915734" cy="81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CDA177-AED4-C94F-B474-F4B0B4FBE621}"/>
              </a:ext>
            </a:extLst>
          </p:cNvPr>
          <p:cNvSpPr txBox="1"/>
          <p:nvPr/>
        </p:nvSpPr>
        <p:spPr>
          <a:xfrm>
            <a:off x="118582" y="5489804"/>
            <a:ext cx="2567754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 dirty="0" err="1">
                <a:latin typeface="Calibri" panose="020F0502020204030204" pitchFamily="34" charset="0"/>
                <a:cs typeface="Calibri" panose="020F0502020204030204" pitchFamily="34" charset="0"/>
              </a:rPr>
              <a:t>Stratified</a:t>
            </a:r>
            <a:r>
              <a:rPr lang="fr-FR" sz="1846" dirty="0">
                <a:latin typeface="Calibri" panose="020F0502020204030204" pitchFamily="34" charset="0"/>
                <a:cs typeface="Calibri" panose="020F0502020204030204" pitchFamily="34" charset="0"/>
              </a:rPr>
              <a:t> by cancer type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FF06CD-A2AB-6A43-930C-E6726563CC3C}"/>
              </a:ext>
            </a:extLst>
          </p:cNvPr>
          <p:cNvSpPr txBox="1"/>
          <p:nvPr/>
        </p:nvSpPr>
        <p:spPr>
          <a:xfrm rot="16200000">
            <a:off x="-120763" y="3563034"/>
            <a:ext cx="1423980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 825 Patients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F214F-7DBC-AE46-AF79-5F0415731C22}"/>
              </a:ext>
            </a:extLst>
          </p:cNvPr>
          <p:cNvSpPr/>
          <p:nvPr/>
        </p:nvSpPr>
        <p:spPr>
          <a:xfrm>
            <a:off x="6025884" y="6178750"/>
            <a:ext cx="2616229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77" dirty="0">
                <a:latin typeface="Calibri" panose="020F0502020204030204" pitchFamily="34" charset="0"/>
                <a:cs typeface="Calibri" panose="020F0502020204030204" pitchFamily="34" charset="0"/>
              </a:rPr>
              <a:t>TCGA consortium, Nature, 2012</a:t>
            </a:r>
            <a:endParaRPr lang="fr-FR" sz="1477" dirty="0"/>
          </a:p>
        </p:txBody>
      </p:sp>
    </p:spTree>
    <p:extLst>
      <p:ext uri="{BB962C8B-B14F-4D97-AF65-F5344CB8AC3E}">
        <p14:creationId xmlns:p14="http://schemas.microsoft.com/office/powerpoint/2010/main" val="1854485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69B681-78B6-F2D1-0BCD-CC393C4A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Cancer Big Data</a:t>
            </a:r>
            <a:br>
              <a:rPr lang="fr-FR"/>
            </a:br>
            <a:r>
              <a:rPr lang="fr-FR"/>
              <a:t>Ressources</a:t>
            </a:r>
          </a:p>
        </p:txBody>
      </p:sp>
    </p:spTree>
    <p:extLst>
      <p:ext uri="{BB962C8B-B14F-4D97-AF65-F5344CB8AC3E}">
        <p14:creationId xmlns:p14="http://schemas.microsoft.com/office/powerpoint/2010/main" val="2991505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15" y="1220187"/>
            <a:ext cx="6898018" cy="74201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044543" y="2385950"/>
            <a:ext cx="1955664" cy="40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45">
                <a:latin typeface="Calibri"/>
                <a:cs typeface="Calibri"/>
              </a:rPr>
              <a:t>NCI, NHGRI, USA</a:t>
            </a:r>
          </a:p>
        </p:txBody>
      </p:sp>
    </p:spTree>
    <p:extLst>
      <p:ext uri="{BB962C8B-B14F-4D97-AF65-F5344CB8AC3E}">
        <p14:creationId xmlns:p14="http://schemas.microsoft.com/office/powerpoint/2010/main" val="3862823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683" y="1432485"/>
            <a:ext cx="6622637" cy="973917"/>
          </a:xfrm>
        </p:spPr>
        <p:txBody>
          <a:bodyPr/>
          <a:lstStyle/>
          <a:p>
            <a:r>
              <a:rPr lang="fr-FR"/>
              <a:t>TCGA/PCAWG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60683" y="2581655"/>
            <a:ext cx="6622637" cy="3506102"/>
          </a:xfrm>
        </p:spPr>
        <p:txBody>
          <a:bodyPr/>
          <a:lstStyle/>
          <a:p>
            <a:r>
              <a:rPr lang="fr-FR"/>
              <a:t>launched in 2006</a:t>
            </a:r>
          </a:p>
          <a:p>
            <a:r>
              <a:rPr lang="fr-FR"/>
              <a:t>33 tumor types</a:t>
            </a:r>
          </a:p>
          <a:p>
            <a:r>
              <a:rPr lang="fr-FR"/>
              <a:t>11,000 patients </a:t>
            </a:r>
          </a:p>
          <a:p>
            <a:r>
              <a:rPr lang="fr-FR"/>
              <a:t>whole-genome sequencing (WGS) for 2,800 tumors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45" y="667984"/>
            <a:ext cx="5432294" cy="5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8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790C38-540C-AB42-9FFA-5D83EB3D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18F975-8808-2C4E-A958-97C5B495CF1C}" type="slidenum">
              <a:rPr lang="fr-FR"/>
              <a:pPr>
                <a:defRPr/>
              </a:pPr>
              <a:t>6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7C7B7B-AF88-8442-BFE1-831BAC114A4D}"/>
              </a:ext>
            </a:extLst>
          </p:cNvPr>
          <p:cNvSpPr/>
          <p:nvPr/>
        </p:nvSpPr>
        <p:spPr>
          <a:xfrm>
            <a:off x="0" y="304961"/>
            <a:ext cx="9067800" cy="6485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31">
                <a:latin typeface="Monaco" pitchFamily="2" charset="77"/>
              </a:rPr>
              <a:t>CGACCCAGCGAGACTCCGCCTCAAAAAAAAAAAAAGAAGATTGATCAGAGAGTACCTCCCCTAAGGGTACATGCAGATAAATACAGTTAAGGCGATTAACATTTCAAATACGGTGACTGTTTCTTACGTGGACGACGTTGTGTTGAACATGGGTGAGTAAGACTGAAGCAGCCGTAATTACTGCACGATGCGCATGGTAAAGAAGCACTCCGTTAGGGAAATTATATTCTTTGCCCCTCTAATCCTTCACTCCACCTGCCATATTCCCACATGATTTTTTTCTTTGCTGTTCTTGTCTAATTGTTATTAATAATTAATAAATAACTTATGATCTAATTGTTATTAATAATAACTTATCATCACATGATTTATTAATAAATTAATAAATAACTTATTATCACCGCATTTCCCCAATTCATTTATCTTTCTTTCATTTTCTCTCTTTGTGTGTTTTCTGTCTTCATATTTCAGCACTTGCCACATATTTCCCACAAAATCATTTATGGTCAAACAACACTTCAACGTGTAGCATTTGTATTTCTCAATTCTTCCTCACTTTCTTCCTTCAGAATACTAAAGCTTCTTCTCTACTGACTGAGTCAATGGCCAATGGATAGAGTAAATAATTCTGCGGTATCTAAATTTGTATTGATTGGACTTTCAAGCTCTTGGGAGATGCATCTTTTTCTTTTTTGGTTCTTCTCTGTGTTCTACATGGGAATTATCCTGGAAAATCTCTTCATTGTGTTCACAGTAATTATTGACTCTCATTTAAATTCCCCAGGTACTGCCTACTGGCCAACATTTATCTTCTTGATCTGGGTCTTCTCCTACAGTTCTGACTTTTTCACTAACTGCAGCATCATTTCTTTTCCAAGATGCATCATACAGATATTTTTCATTTGTGTCATGCGTAAAAATTGAGATGGTGCTGCTCATAACCATGGCATAGAGCAGGTACACTGCCAATCTGTAAGCCTCCCCATTACCTGACCACAATGAACCCCAAAATGTGTGTTTCCTTTGTTGGAGGCATCCTGGATAGTCAGGATAATCCATGCTGTATCTCAGTTTGTTTTTGCCATAAACTTGCCTTTTTGTGGCCCTAATAGAGTAGGTAGTTTTCACTGTGATTTTCCTTATGTCATGAAACTTGCTTGTGTAGACACTTACAAACTAGAGGTTGTAGTCACTGCTAACAGTGGGCTTATATCCATAGCTACCTGTTTCTTATTAATAATATCCTATATTTTCATTTCGGTAACCGTCTAGAATCCTTCTTCAGGAGACTTATCTAAAGCATTTGTGTCATGTTAGATCACATCACAGTAGGGATTTTGTTTTTTATGCCATGTATATTTCTGTATGTGTAGCCTTTGCCTAAAACAACACATGATTAATATTTGTTCATTGTTCCTTTTGCTATCACCCCTGTCTAGGATCTACACATTAAGAAACAAAGACATGAACGTCTCCATGGAAAGACTGGGAAAATGGATTGCAGGTTCTAGCAGGATGTCATAATAAATGGTGCATATCCAGAGTGCAAGATGATTCAGTCTCACCAAGAACACTGAAAGTCACATGGCTACCAGCATTATTGTGATAAGAACTACTATTTTGGGAGATAGTTTAGCAAAGGTGCCATGTAGAAATTGATTAAGTCAGAGGTATCTTTAACTTGCCACCACAGAGAAGAGATTAATTTCATATACTTCCATTGAGAAGAGAGATAAGAATACAAAACCAAGCTGATTTGCAGGAGTAAACTTGATATTCAAATACTATTTCCTGAATGACATTTTCTGAGACATGCTAATTGTAATTACTTTCAGCTTCAAAACATAATAAATTTATCTCATAGTAAGCATATAGATGGAATAAATAAAATGTGAACTTAGGTAAATTATAAATTAATAAAGTATATTTTTAAAATTTCCATTTTAATTTCTGTTTAAATTAGAATAAGAAACAAAAACAACTATGTAATACGTGTGCAAAGCCCTGAACTGAGATTTGACTTTACCTTGAGCTTTGTCAGTTTACGATGCTATTTCAGTTTTGTGCTCAGATTTGAGTGATTGCAGGAAGAGAATAAATTTCTTTAATGCTGTCAAGACTTTAAATAGATACAGACAGAGCATTTTCACTTTTTCCTACATCTCTATTATTCTAAAAATGAGAACATTCCAAAAGTCAACCATCCAAGTTTATTCTAAATAGATGTGTAGAAATAACAGTTGTTTCACAGGAGACTAATCGCCCAAGGATATGTGTTTAGAGGTACTGGTTTCTTAAATAAGGTTTTCTAGTCAGGCAAAAGATTCCCTGGAGCTTATGCATCTGTGGTTGATATTTTGGGATAAGAATAAAGCTAGAAATGGTGAGGCATATTCAATTTCATTGAAGATTTCTGCATTCAAAATAAAAACTCTATTGAAGTTACACATACTTTTTTCATGTATTTGTTTCTACTGCTTTGTAAATTATAACAGCTCAATTAAGAGAAACCGTACCTATGCTATTTTGTCCTGTGATTCTCCAAGAACCTTCCTAAGTTATTCTACTTAATTGCTTTATCACTCATATGAATGGGAATTTCTTCTCTTAATTGCTGCTAATCTCCCCCATCTTCAAATACTCTACCGGGCTTCTGGAACACCACAGCTTCCTGGCTTTTTCTCCTACCTCCTGGGCAAGTCCTTCCCTGTGTCTTTTGTTGAGTGTTCCTCATCTGCTTAACTACCAATCAACCTATTGCCCCTAATTTGATCTTTGGCCTGTTTTCACTTAGATTCTATCCCTACGTATCACCCATTCCCACAGCTTTAATCACCATCTAAACACTAGGGGCTCTCAAACCTTGTATTTTTCTTTCTTTCTTTCTTTCTTTCTTTCTTTCTTTCTTTCTTTCTTTCTTTCTTTCTTTCTTCCTCCTTTTCTTTCCTTTTCTTTCTTTCATTCTTTCTTTCTTTTTTAAGGGGCAGGGTCTCACTATGTTGCTGAGGCTGGTCTCAAACTCCTGACCTCAAGCAATCTGTCTGCTTCAGCCTCCCAAGTAGCTGAGAATACAGGGACAAGCCATTGCACCTGACCCTGGTACTATTTCTTGAGTTCCTGATCCACAGATCTAACCTCCTACTTTCCTGGATGCCACACAAGATCTTCCACTCAACAAGTCTGCAACTAAACTAGCCTTCCTCTTTTCAAACCTACTCTTCTTTCAGTGTTCTCAGTCACAATAATTTGTACCAACTAGTTACCTAGTTGCACAACCCAAAATCTGGGAAAAATAATAGATTTCTTTCTCCATAGTACCCCCAAATCAATAAATCATCAAGTCTTATTCTACCTTCCAAAGAGCCTTACATATGTTCCTTTATTTTCATCTGTAACACCACTATTCCTGTCTAAGCCTACCTATGTCATTTTTGGAAGAGAATATAGTCACCTATGCGACCTTCCCACTTAAAATCCTACTATTTACGCTTCAGTAAAAGAAAAAAAATTTTTAATCTAAGTATGTAATTCTTTTGCTGAAGACACTTCACTTGCTTCTGTGCCCTTAAACTGGTATGTTATCATGGTATAGTAGGCCATCCAAGACCTGGCTTCCTTCCTTTTTTTCAGTCTCAGAGAATAACATACTCTTTCCCTGCAACTCCAGATCCAATTTGGTTTTCTTTTACTTGCCTGGAAACTCCAAAATCTATCAACTCTGGGGCTTTCCACTAGCTAATCATTTTGTATACAATATTTGTCCTTCATGTTTTGCCTCTTAACATCTCAGCTTTCAGTTTCATCATTTTACCAGGGAGGCCTCCCAGAACCTGAGTCCAGAAGAGTTCCTTCCATTGTATATTCCTCTAGCACTACCTATTACCTCTTTTGTAAGACTAACAGCCCTCAAAATTTTTCATTCAGTGATGTCTTCCTCATTGCATTTTAAGTTCAACATGAGCAGGACTTTGTCGTGTTCACCTCTATCACATCATAAATATAGCAAACAGTAAAACTATTGCAACATGACTAATGTATTGAACGATGCTTCAGCTTTCTTCTTACGTTCAATCACAGGTCATATGACTAAAGAACTTCCTTTTTAATCTCCTTTTCTATTCTCAATTAATTTCTTCTGCCTGCATCACCTCAAGTCTCTGGGGTGAAATCCACTAATGAATTCCTTTTGCAGCTTAAGCCAATTCCAATCTTGAGCCAATCTCAGGTGAAGAAGCCTGTAAATTATCACTCTCAGTCCTCTCTTGTACTACTAGGTCTCATGAACTCTTCATTAACAACTCCAGCTTCTCTGTTAGCCCAAAAGCCTTTTGCTGCCTAGAAAACCCATGATTCATGCCTCAGGAAACAGCCTTCAAATCACAACATGTTCTGTATCTGGCTGGCCAACTCCCTGCAACTTATTTCTGCCTAGATTCTCCCTCATTCATTTCAATACGCTGTTCGGCCTGCTACCCCAGTTTCCCACTTAGAACAATGGCACACAGGACAGGAGCACATTGGCACATCAGAATGACTTATGTACTGCTCATTGTGTTGCAGAAGAGACCTCTGTGGGGGCAATAGAACAGATTTTCCTCTCACGTCACTGTAGTTGTGGTTTCCCTAAGCACCTACACTGTTTCACCTCATCTTAGGTAGACAATAATCCATGTAACTGACTGTGTATCCTAATTTTAAAAAATATTTCTGCCCACATTATTCTGCAGTTTTTATCTTGCTTACGTATTTTTGGAATGTTACTATTTTTCAAAAATTAATTTGGGATCAACCAACACTTCTTATTCTGCTGCTGTTCTAGAGAAAATCATTTTCCTCATTTCTGAACAAGAGAAAATGAAATACAGCTCTAAACAAATGCCACTGTAAACCAAGGTGGAGCCTTTGCACTTTCAGGCCACCATGATAACCTGGAGATTAGATTTTTCTGTGTCTTTATATCAATAATAAAGCCAAGCTTCTCCAGGGGTATCCACTAGGCTTGTCTCAATGGCTCAATACAGGTCCTTTTGTGAATGATTACCTCACCCTCATGGAAACACACTCTTGTTACAGAAACTCAGAATGATTCTATTTTTTCTTTTATATTTGTATATGTTTTTCCAATACCTCTGAAAAAACTGATCCAAAAAAAATACAAATTTTAATTGTAGCCAGTCAATTCAGGAAGGATAAAGGTCAAAAACTTTCAAAGAAACCTTCAGCCCCAACACACTAAACTTTGGGAGCACAGGTTGGCATCCAGAGGTAAACATTTGCTATAACTGATAACAGGAGAAGGATCCATTTATTCACCTGTTATCAATTACAGGCATTGTATTTAAAGATCAGATGTTTTATATTTATTTCTTCAAATTTCATTCATGGTGCCATAAGTGAAGGTATCTCTGTCCACCCTGAATATATTTTCACTCCCTCATCTCAGTCATTCCGAACAATTCACACACTAAGATTACCCATGCTAAATGGGGATTCTTTTTTACTAGCCAATGTAGTACCTCAAATCCTTCCTTCCCTCCCCCTATTTCATCAGCAGGCAATTCTTTTGATACTTTTGTCAAGGGGAAATTGTGTGACTCAGAGATCTAGTCCCCAAGAGAAACTAATAATGGGCTGGGTATTGTCTGTCTCAGCAGCATCAGTGGGTCCCTCTCCTGTGCAGCTAATTAGCTTCCTTTCCAATATGAAGAATCTTATATATAGCTTTGTCTTTGGGGTATTACATAAATGAAGATTAAGCTATCTGAATTTCTCCTTCTCCTAAAAATGCACATCCTATGACTGAAAAGACAGGTAAAAGAGATGCTTTTAATTACAAAACTTTCCCTGTCGTGGTTGCTTCTCTCTATCCTTCTAAACTCCCTTTCAATTTCTTCTCTTCTGTAACATATTTGTGCCCAAAATCTTCTGCTTTCTGAAATATTTTATCTTTTTCTTCCACACTATCTCTTATTTTCCAATTTTAATCATTAAATTATATTATGTCTTATAAAACTAATCCCACATATAAACCCCTATGATAATTTCAGTTTGTCCCTAGTATGAAGTTCTTTAAAGATGTGTAGTTTTCTAACTTTCATGCTCTCCAATTAATTATAAACTTCATTTTCCACTCTGAAAAGGAGATGTCTGATCTCAGCTATTTCCATCCTATTTGAAAACCAGATTTAGTTTTAAACCAGAGGAAGGGAATCTCAAGTCTTTACCTCCCACAGTCTGGTGTGATTCTCTCTCTTTTGGTATTACCTTCCTCCACATTGGAACACTCCAGCCAATGCATAGGCTGAGAGGCTATCTCAGATTCAGAAAGATTTGGCCTCATCCCAGGGGAGGGTACAGAGGAGCTGATGACTATGAATTCTGAAATGGAACTGTTCCAGGTTGAAGAAATAAGAAAGGGAATTGGGAAGAGCAATGCCCAGTGAAAAAGAAGAAATAATATTTTAGGAAGTGAATGCTAATTTTATTTTAAACAAAATAAGAACTCAAGGAATAAGAGGGTTCTTCCAATAGGTTAGAGTGATCCTGTCAAACATATATGCTTCTAGATTTTTTTAAAGACTGTTTCTACTAAGAAAGCATAGACCGCTATTGAGAAAGATCATTAAACTGGAATTTAGGAGGTCTGCCTTCTGATTCTGACTTCTTGAATGTATTGTTAGCCATTTAACCACACTGTGTTGTTTCTCATTCTACCTGTAGAATCTCAAAGTTCTTTCCCACTTCTATACAAAACTATAATTCTGAACATCCTTTTTGTTTAATATAAGTCTGCATTTCCTGTTTGAAGATATGTGTCCCAGACCCTAAATGACTGACAAATTTTAAATCTCCAATAGGAAAGATGACAAACTCTATGGAAACTTGGCTTCTGAAGAACTCCTAGAAGC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ED69A07-D0B7-4D4A-AFA9-6936FE39D1DC}"/>
              </a:ext>
            </a:extLst>
          </p:cNvPr>
          <p:cNvSpPr txBox="1"/>
          <p:nvPr/>
        </p:nvSpPr>
        <p:spPr>
          <a:xfrm>
            <a:off x="1514430" y="1567870"/>
            <a:ext cx="6313331" cy="71744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062">
                <a:latin typeface="Calibri" panose="020F0502020204030204" pitchFamily="34" charset="0"/>
                <a:cs typeface="Calibri" panose="020F0502020204030204" pitchFamily="34" charset="0"/>
              </a:rPr>
              <a:t>Séquence ADN = information</a:t>
            </a:r>
          </a:p>
        </p:txBody>
      </p:sp>
    </p:spTree>
    <p:extLst>
      <p:ext uri="{BB962C8B-B14F-4D97-AF65-F5344CB8AC3E}">
        <p14:creationId xmlns:p14="http://schemas.microsoft.com/office/powerpoint/2010/main" val="1677470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5898" y="545273"/>
            <a:ext cx="7012204" cy="973917"/>
          </a:xfrm>
        </p:spPr>
        <p:txBody>
          <a:bodyPr/>
          <a:lstStyle/>
          <a:p>
            <a:r>
              <a:rPr lang="fr-FR"/>
              <a:t>TCGA data types and levels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357" y="2017814"/>
            <a:ext cx="4092248" cy="41108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0814" y="2079171"/>
            <a:ext cx="429491" cy="3926779"/>
          </a:xfrm>
          <a:prstGeom prst="rect">
            <a:avLst/>
          </a:prstGeom>
          <a:solidFill>
            <a:srgbClr val="C0504D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45"/>
          </a:p>
        </p:txBody>
      </p:sp>
      <p:sp>
        <p:nvSpPr>
          <p:cNvPr id="7" name="Rectangle 6"/>
          <p:cNvSpPr/>
          <p:nvPr/>
        </p:nvSpPr>
        <p:spPr>
          <a:xfrm>
            <a:off x="3897085" y="2079171"/>
            <a:ext cx="429491" cy="3926779"/>
          </a:xfrm>
          <a:prstGeom prst="rect">
            <a:avLst/>
          </a:prstGeom>
          <a:solidFill>
            <a:srgbClr val="C0504D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45"/>
          </a:p>
        </p:txBody>
      </p:sp>
      <p:sp>
        <p:nvSpPr>
          <p:cNvPr id="8" name="Rectangle 7"/>
          <p:cNvSpPr/>
          <p:nvPr/>
        </p:nvSpPr>
        <p:spPr>
          <a:xfrm>
            <a:off x="4633356" y="2079171"/>
            <a:ext cx="429491" cy="3926779"/>
          </a:xfrm>
          <a:prstGeom prst="rect">
            <a:avLst/>
          </a:prstGeom>
          <a:solidFill>
            <a:srgbClr val="C0504D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45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2932116" y="3797895"/>
            <a:ext cx="923010" cy="40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45">
                <a:latin typeface="Calibri"/>
                <a:cs typeface="Calibri"/>
              </a:rPr>
              <a:t>Level 1</a:t>
            </a:r>
          </a:p>
        </p:txBody>
      </p:sp>
      <p:sp>
        <p:nvSpPr>
          <p:cNvPr id="10" name="ZoneTexte 9"/>
          <p:cNvSpPr txBox="1"/>
          <p:nvPr/>
        </p:nvSpPr>
        <p:spPr>
          <a:xfrm rot="16200000">
            <a:off x="3632266" y="3797895"/>
            <a:ext cx="923010" cy="40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45">
                <a:latin typeface="Calibri"/>
                <a:cs typeface="Calibri"/>
              </a:rPr>
              <a:t>Level 2</a:t>
            </a:r>
          </a:p>
        </p:txBody>
      </p:sp>
      <p:sp>
        <p:nvSpPr>
          <p:cNvPr id="11" name="ZoneTexte 10"/>
          <p:cNvSpPr txBox="1"/>
          <p:nvPr/>
        </p:nvSpPr>
        <p:spPr>
          <a:xfrm rot="16200000">
            <a:off x="4332417" y="3797895"/>
            <a:ext cx="923010" cy="40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45">
                <a:latin typeface="Calibri"/>
                <a:cs typeface="Calibri"/>
              </a:rPr>
              <a:t>Level 3</a:t>
            </a:r>
          </a:p>
        </p:txBody>
      </p:sp>
      <p:sp>
        <p:nvSpPr>
          <p:cNvPr id="12" name="Flèche vers la droite 11"/>
          <p:cNvSpPr/>
          <p:nvPr/>
        </p:nvSpPr>
        <p:spPr>
          <a:xfrm flipH="1">
            <a:off x="3713018" y="1711034"/>
            <a:ext cx="858983" cy="245424"/>
          </a:xfrm>
          <a:prstGeom prst="right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45"/>
          </a:p>
        </p:txBody>
      </p:sp>
      <p:sp>
        <p:nvSpPr>
          <p:cNvPr id="13" name="ZoneTexte 12"/>
          <p:cNvSpPr txBox="1"/>
          <p:nvPr/>
        </p:nvSpPr>
        <p:spPr>
          <a:xfrm>
            <a:off x="4694713" y="1526968"/>
            <a:ext cx="67491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63">
                <a:latin typeface="Calibri"/>
                <a:cs typeface="Calibri"/>
              </a:rPr>
              <a:t>Free access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915390" y="1526968"/>
            <a:ext cx="920339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63">
                <a:latin typeface="Calibri"/>
                <a:cs typeface="Calibri"/>
              </a:rPr>
              <a:t>Controlled access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0985" y="2815441"/>
            <a:ext cx="2916267" cy="251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93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Cancer Genomics Portals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2564904"/>
            <a:ext cx="7772400" cy="3325942"/>
          </a:xfrm>
        </p:spPr>
        <p:txBody>
          <a:bodyPr/>
          <a:lstStyle/>
          <a:p>
            <a:r>
              <a:rPr lang="fr-FR" sz="2386" dirty="0" err="1"/>
              <a:t>cBioPortal </a:t>
            </a:r>
          </a:p>
          <a:p>
            <a:pPr lvl="1"/>
            <a:r>
              <a:rPr lang="fr-FR" sz="2017" dirty="0" err="1"/>
              <a:t>For analysis</a:t>
            </a:r>
            <a:endParaRPr lang="fr-FR" sz="2017" dirty="0"/>
          </a:p>
          <a:p>
            <a:r>
              <a:rPr lang="fr-FR" sz="2386" dirty="0"/>
              <a:t>COSMIC </a:t>
            </a:r>
          </a:p>
          <a:p>
            <a:pPr lvl="1"/>
            <a:r>
              <a:rPr lang="fr-FR" sz="2017" dirty="0"/>
              <a:t>Cancer gene census</a:t>
            </a:r>
          </a:p>
          <a:p>
            <a:pPr lvl="1"/>
            <a:r>
              <a:rPr lang="fr-FR" sz="2017" dirty="0"/>
              <a:t>Cancer mutation census</a:t>
            </a:r>
          </a:p>
          <a:p>
            <a:r>
              <a:rPr lang="fr-FR" sz="2386" dirty="0"/>
              <a:t>OncoKB</a:t>
            </a:r>
          </a:p>
          <a:p>
            <a:pPr lvl="1"/>
            <a:r>
              <a:rPr lang="fr-FR" sz="2017" dirty="0"/>
              <a:t>For clinicians -&gt; which drug for which mutations?</a:t>
            </a:r>
          </a:p>
          <a:p>
            <a:endParaRPr lang="fr-FR" sz="2386" dirty="0"/>
          </a:p>
          <a:p>
            <a:endParaRPr lang="fr-FR" sz="2386" dirty="0"/>
          </a:p>
        </p:txBody>
      </p:sp>
    </p:spTree>
    <p:extLst>
      <p:ext uri="{BB962C8B-B14F-4D97-AF65-F5344CB8AC3E}">
        <p14:creationId xmlns:p14="http://schemas.microsoft.com/office/powerpoint/2010/main" val="719001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074713" y="2564903"/>
            <a:ext cx="6622637" cy="3143081"/>
          </a:xfrm>
        </p:spPr>
        <p:txBody>
          <a:bodyPr/>
          <a:lstStyle/>
          <a:p>
            <a:r>
              <a:rPr lang="fr-FR"/>
              <a:t>Integration of Data from hundreds of cancer genomics studies. </a:t>
            </a:r>
          </a:p>
          <a:p>
            <a:r>
              <a:rPr lang="fr-FR"/>
              <a:t>Focus on analysis tools</a:t>
            </a:r>
          </a:p>
          <a:p>
            <a:pPr lvl="1"/>
            <a:r>
              <a:rPr lang="fr-FR"/>
              <a:t>Expression</a:t>
            </a:r>
          </a:p>
          <a:p>
            <a:pPr lvl="1"/>
            <a:r>
              <a:rPr lang="fr-FR"/>
              <a:t>Mutual exclusivity</a:t>
            </a:r>
          </a:p>
          <a:p>
            <a:pPr lvl="1"/>
            <a:r>
              <a:rPr lang="fr-FR"/>
              <a:t>Gene networks</a:t>
            </a:r>
          </a:p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68" y="852051"/>
            <a:ext cx="3857753" cy="920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4715B9-7481-9C21-4DA7-4AC5E6A63AFF}"/>
              </a:ext>
            </a:extLst>
          </p:cNvPr>
          <p:cNvSpPr/>
          <p:nvPr/>
        </p:nvSpPr>
        <p:spPr>
          <a:xfrm>
            <a:off x="5436096" y="1268760"/>
            <a:ext cx="2990886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704">
                <a:latin typeface="Calibri"/>
                <a:cs typeface="Calibri"/>
              </a:rPr>
              <a:t>Memorial Sloan-Kettering Cancer Center, USA</a:t>
            </a:r>
          </a:p>
        </p:txBody>
      </p:sp>
    </p:spTree>
    <p:extLst>
      <p:ext uri="{BB962C8B-B14F-4D97-AF65-F5344CB8AC3E}">
        <p14:creationId xmlns:p14="http://schemas.microsoft.com/office/powerpoint/2010/main" val="1304444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D3558-88C8-594A-88A4-2E5D6D0C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26477"/>
            <a:ext cx="7772400" cy="2934868"/>
          </a:xfrm>
        </p:spPr>
        <p:txBody>
          <a:bodyPr/>
          <a:lstStyle/>
          <a:p>
            <a:r>
              <a:rPr lang="fr-FR" dirty="0"/>
              <a:t>Exercice pratique: </a:t>
            </a:r>
            <a:br>
              <a:rPr lang="fr-FR" dirty="0"/>
            </a:br>
            <a:r>
              <a:rPr lang="fr-FR" dirty="0"/>
              <a:t>cBioPortal</a:t>
            </a:r>
          </a:p>
        </p:txBody>
      </p:sp>
    </p:spTree>
    <p:extLst>
      <p:ext uri="{BB962C8B-B14F-4D97-AF65-F5344CB8AC3E}">
        <p14:creationId xmlns:p14="http://schemas.microsoft.com/office/powerpoint/2010/main" val="2965829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0E91D24-FA12-AAD5-49BA-16869738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367"/>
            <a:ext cx="9144000" cy="1262910"/>
          </a:xfrm>
        </p:spPr>
        <p:txBody>
          <a:bodyPr/>
          <a:lstStyle/>
          <a:p>
            <a:r>
              <a:rPr lang="fr-FR"/>
              <a:t>Analyse de mutations:</a:t>
            </a:r>
            <a:br>
              <a:rPr lang="fr-FR"/>
            </a:br>
            <a:r>
              <a:rPr lang="fr-FR" sz="2954"/>
              <a:t>Les mutations oncogéniques du cancer du poumon</a:t>
            </a:r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A5E7E18-0102-7AA1-6680-18B58C51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65" y="2099622"/>
            <a:ext cx="7772400" cy="3798277"/>
          </a:xfrm>
        </p:spPr>
        <p:txBody>
          <a:bodyPr/>
          <a:lstStyle/>
          <a:p>
            <a:r>
              <a:rPr lang="fr-FR" sz="2215"/>
              <a:t>Sur cBioPortal, choisir le dataset:</a:t>
            </a:r>
          </a:p>
          <a:p>
            <a:pPr lvl="1"/>
            <a:r>
              <a:rPr lang="fr-FR" sz="1477"/>
              <a:t>Metastatic Non-Small Cell Lung Cancer MSK (2621 samples)</a:t>
            </a:r>
          </a:p>
          <a:p>
            <a:r>
              <a:rPr lang="fr-FR" sz="2215"/>
              <a:t>« Query by gene » + enter genes: KRAS, EGFR, TP53</a:t>
            </a:r>
          </a:p>
          <a:p>
            <a:r>
              <a:rPr lang="fr-FR" sz="2215"/>
              <a:t>Analyses à réaliser</a:t>
            </a:r>
          </a:p>
          <a:p>
            <a:pPr lvl="1"/>
            <a:r>
              <a:rPr lang="fr-FR" sz="1846"/>
              <a:t>Quel est le % de patients mutés sur chacun des 3 gènes? (oncoprint)</a:t>
            </a:r>
          </a:p>
          <a:p>
            <a:pPr lvl="1"/>
            <a:r>
              <a:rPr lang="fr-FR" sz="1846"/>
              <a:t>Les 3 mutations sont elles mutuellement exclusives? (mutual exclusivity)</a:t>
            </a:r>
          </a:p>
          <a:p>
            <a:pPr lvl="1"/>
            <a:r>
              <a:rPr lang="fr-FR" sz="1846"/>
              <a:t>Comment les mutations sont-elles distribuées le long du gène? (mutations)</a:t>
            </a:r>
          </a:p>
          <a:p>
            <a:pPr lvl="1"/>
            <a:r>
              <a:rPr lang="fr-FR" sz="1846"/>
              <a:t>Comment la survie des patients diffère-telle selon les mutations? (comparison/survival + survival)</a:t>
            </a:r>
          </a:p>
          <a:p>
            <a:pPr marL="422041" lvl="1" indent="0">
              <a:buNone/>
            </a:pPr>
            <a:endParaRPr lang="fr-FR" sz="2215"/>
          </a:p>
          <a:p>
            <a:endParaRPr lang="fr-FR" sz="3323"/>
          </a:p>
        </p:txBody>
      </p:sp>
    </p:spTree>
    <p:extLst>
      <p:ext uri="{BB962C8B-B14F-4D97-AF65-F5344CB8AC3E}">
        <p14:creationId xmlns:p14="http://schemas.microsoft.com/office/powerpoint/2010/main" val="37484172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4">
            <a:extLst>
              <a:ext uri="{FF2B5EF4-FFF2-40B4-BE49-F238E27FC236}">
                <a16:creationId xmlns:a16="http://schemas.microsoft.com/office/drawing/2014/main" id="{73043DB6-9117-9157-FCDD-9F59399F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367"/>
            <a:ext cx="9144000" cy="1262910"/>
          </a:xfrm>
        </p:spPr>
        <p:txBody>
          <a:bodyPr/>
          <a:lstStyle/>
          <a:p>
            <a:r>
              <a:rPr lang="fr-FR"/>
              <a:t>Analyse de mutations:</a:t>
            </a:r>
            <a:br>
              <a:rPr lang="fr-FR"/>
            </a:br>
            <a:r>
              <a:rPr lang="fr-FR" sz="2954"/>
              <a:t>Les mutations oncogéniques du cancer du poumon</a:t>
            </a:r>
            <a:endParaRPr lang="fr-FR"/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4BEBDEBA-2C68-6949-44EF-6400AF0E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65" y="2099622"/>
            <a:ext cx="7772400" cy="3798277"/>
          </a:xfrm>
        </p:spPr>
        <p:txBody>
          <a:bodyPr/>
          <a:lstStyle/>
          <a:p>
            <a:r>
              <a:rPr lang="fr-FR" sz="2215"/>
              <a:t>Sur cBioPortal, choisir le dataset:</a:t>
            </a:r>
          </a:p>
          <a:p>
            <a:pPr lvl="1"/>
            <a:r>
              <a:rPr lang="fr-FR" sz="1477"/>
              <a:t>Metastatic Non-Small Cell Lung Cancer MSK (2621 samples)</a:t>
            </a:r>
          </a:p>
          <a:p>
            <a:r>
              <a:rPr lang="fr-FR" sz="2215"/>
              <a:t>« Query by gene » + enter genes: KRAS, EGFR, TP53</a:t>
            </a:r>
          </a:p>
          <a:p>
            <a:r>
              <a:rPr lang="fr-FR" sz="2215"/>
              <a:t>Analyses à réaliser</a:t>
            </a:r>
          </a:p>
          <a:p>
            <a:pPr lvl="1"/>
            <a:r>
              <a:rPr lang="fr-FR" sz="1846"/>
              <a:t>Quel est le % de patients mutés sur chacun des 3 gènes? (oncoprint)</a:t>
            </a:r>
          </a:p>
          <a:p>
            <a:pPr lvl="1"/>
            <a:r>
              <a:rPr lang="fr-FR" sz="1846"/>
              <a:t>Les 3 mutations sont elles mutuellement exclusives? (mutual exclusivity)</a:t>
            </a:r>
          </a:p>
          <a:p>
            <a:pPr lvl="1"/>
            <a:r>
              <a:rPr lang="fr-FR" sz="1846"/>
              <a:t>Comment les mutations sont-elles distribuées le long du gène? (mutations)</a:t>
            </a:r>
          </a:p>
          <a:p>
            <a:pPr lvl="1"/>
            <a:r>
              <a:rPr lang="fr-FR" sz="1846"/>
              <a:t>Comment la survie des patients diffère-telle selon les mutations? (comparison/survival + survival)</a:t>
            </a:r>
          </a:p>
          <a:p>
            <a:pPr marL="422041" lvl="1" indent="0">
              <a:buNone/>
            </a:pPr>
            <a:endParaRPr lang="fr-FR" sz="2215"/>
          </a:p>
          <a:p>
            <a:endParaRPr lang="fr-FR" sz="3323"/>
          </a:p>
        </p:txBody>
      </p:sp>
    </p:spTree>
    <p:extLst>
      <p:ext uri="{BB962C8B-B14F-4D97-AF65-F5344CB8AC3E}">
        <p14:creationId xmlns:p14="http://schemas.microsoft.com/office/powerpoint/2010/main" val="1333851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4">
            <a:extLst>
              <a:ext uri="{FF2B5EF4-FFF2-40B4-BE49-F238E27FC236}">
                <a16:creationId xmlns:a16="http://schemas.microsoft.com/office/drawing/2014/main" id="{6F3F9E13-8EFE-6541-41D1-2AA9B116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27757"/>
            <a:ext cx="7772400" cy="1073051"/>
          </a:xfrm>
        </p:spPr>
        <p:txBody>
          <a:bodyPr/>
          <a:lstStyle/>
          <a:p>
            <a:r>
              <a:rPr lang="fr-FR"/>
              <a:t>Analyse d’expression: </a:t>
            </a:r>
            <a:br>
              <a:rPr lang="fr-FR"/>
            </a:br>
            <a:r>
              <a:rPr lang="fr-FR" sz="2954"/>
              <a:t>les gènes de cycle cellulaire dans le cancer du sein</a:t>
            </a:r>
            <a:endParaRPr lang="fr-FR"/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57CD83A4-CEB5-4680-959B-3E36F668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89" y="2232559"/>
            <a:ext cx="8140211" cy="3589322"/>
          </a:xfrm>
        </p:spPr>
        <p:txBody>
          <a:bodyPr/>
          <a:lstStyle/>
          <a:p>
            <a:r>
              <a:rPr lang="fr-FR" sz="2215"/>
              <a:t>Choisir le dataset:</a:t>
            </a:r>
          </a:p>
          <a:p>
            <a:pPr lvl="1"/>
            <a:r>
              <a:rPr lang="fr-FR" sz="1662"/>
              <a:t>Breast Invasive Carcinoma (TCGA, PanCancer Atlas) (N=1084)</a:t>
            </a:r>
          </a:p>
          <a:p>
            <a:r>
              <a:rPr lang="fr-FR" sz="2215"/>
              <a:t>Query by gene</a:t>
            </a:r>
          </a:p>
          <a:p>
            <a:r>
              <a:rPr lang="fr-FR" sz="2215"/>
              <a:t>Select genomic profile: mRNA expression (z-score)</a:t>
            </a:r>
          </a:p>
          <a:p>
            <a:r>
              <a:rPr lang="fr-FR" sz="2215"/>
              <a:t>Enter genes: cell cycle control + Query</a:t>
            </a:r>
          </a:p>
          <a:p>
            <a:r>
              <a:rPr lang="fr-FR" sz="2215"/>
              <a:t>Tracks + heatmaps + add genes to heatmap</a:t>
            </a:r>
          </a:p>
          <a:p>
            <a:r>
              <a:rPr lang="fr-FR" sz="2215"/>
              <a:t>Tracks + clinical + subtype </a:t>
            </a:r>
          </a:p>
          <a:p>
            <a:pPr lvl="1"/>
            <a:r>
              <a:rPr lang="fr-FR" sz="1846"/>
              <a:t>dans Subtype: sort a-Z + show gaps</a:t>
            </a:r>
          </a:p>
          <a:p>
            <a:r>
              <a:rPr lang="fr-FR" sz="2215"/>
              <a:t>Sur le heatmap: peut-on expliquer l’aggressivité supérieure des cancer de type basal, puis luminal B, puis luminal A ?</a:t>
            </a:r>
          </a:p>
        </p:txBody>
      </p:sp>
    </p:spTree>
    <p:extLst>
      <p:ext uri="{BB962C8B-B14F-4D97-AF65-F5344CB8AC3E}">
        <p14:creationId xmlns:p14="http://schemas.microsoft.com/office/powerpoint/2010/main" val="3379498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Programmatic Interfaces</a:t>
            </a:r>
            <a:br>
              <a:rPr lang="fr-FR"/>
            </a:br>
            <a:r>
              <a:rPr lang="fr-FR"/>
              <a:t>to cBioPortal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4739" y="2431966"/>
            <a:ext cx="7174523" cy="3798277"/>
          </a:xfrm>
        </p:spPr>
        <p:txBody>
          <a:bodyPr/>
          <a:lstStyle/>
          <a:p>
            <a:r>
              <a:rPr lang="fr-FR"/>
              <a:t>Webservice (via URL)</a:t>
            </a:r>
          </a:p>
          <a:p>
            <a:r>
              <a:rPr lang="fr-FR"/>
              <a:t>R library</a:t>
            </a:r>
          </a:p>
          <a:p>
            <a:pPr lvl="1"/>
            <a:r>
              <a:rPr lang="fr-FR"/>
              <a:t>CGDS package (CRAN)</a:t>
            </a:r>
          </a:p>
          <a:p>
            <a:r>
              <a:rPr lang="fr-FR"/>
              <a:t>Matlab Library</a:t>
            </a:r>
          </a:p>
          <a:p>
            <a:pPr lvl="1"/>
            <a:r>
              <a:rPr lang="fr-FR"/>
              <a:t>CGDS toolbox @ MatLab Central</a:t>
            </a:r>
          </a:p>
        </p:txBody>
      </p:sp>
    </p:spTree>
    <p:extLst>
      <p:ext uri="{BB962C8B-B14F-4D97-AF65-F5344CB8AC3E}">
        <p14:creationId xmlns:p14="http://schemas.microsoft.com/office/powerpoint/2010/main" val="237213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Construire ses propres protocoles d’analyse</a:t>
            </a:r>
          </a:p>
        </p:txBody>
      </p:sp>
    </p:spTree>
    <p:extLst>
      <p:ext uri="{BB962C8B-B14F-4D97-AF65-F5344CB8AC3E}">
        <p14:creationId xmlns:p14="http://schemas.microsoft.com/office/powerpoint/2010/main" val="4144111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re 1"/>
          <p:cNvSpPr>
            <a:spLocks noGrp="1"/>
          </p:cNvSpPr>
          <p:nvPr>
            <p:ph type="title"/>
          </p:nvPr>
        </p:nvSpPr>
        <p:spPr>
          <a:xfrm>
            <a:off x="754247" y="530029"/>
            <a:ext cx="7631798" cy="973917"/>
          </a:xfrm>
        </p:spPr>
        <p:txBody>
          <a:bodyPr/>
          <a:lstStyle/>
          <a:p>
            <a:r>
              <a:rPr lang="fr-FR" altLang="fr-FR">
                <a:ea typeface="ＭＳ Ｐゴシック" charset="-128"/>
              </a:rPr>
              <a:t>« </a:t>
            </a:r>
            <a:r>
              <a:rPr lang="fr-FR" altLang="fr-FR" u="sng">
                <a:ea typeface="ＭＳ Ｐゴシック" charset="-128"/>
              </a:rPr>
              <a:t>Pipelines</a:t>
            </a:r>
            <a:r>
              <a:rPr lang="fr-FR" altLang="fr-FR">
                <a:ea typeface="ＭＳ Ｐゴシック" charset="-128"/>
              </a:rPr>
              <a:t> » &amp; « </a:t>
            </a:r>
            <a:r>
              <a:rPr lang="fr-FR" altLang="fr-FR" u="sng">
                <a:ea typeface="ＭＳ Ｐゴシック" charset="-128"/>
              </a:rPr>
              <a:t>workflows</a:t>
            </a:r>
            <a:r>
              <a:rPr lang="fr-FR" altLang="fr-FR">
                <a:ea typeface="ＭＳ Ｐゴシック" charset="-128"/>
              </a:rPr>
              <a:t> »</a:t>
            </a:r>
          </a:p>
        </p:txBody>
      </p:sp>
      <p:sp>
        <p:nvSpPr>
          <p:cNvPr id="4" name="Cylindre 3"/>
          <p:cNvSpPr>
            <a:spLocks noChangeArrowheads="1"/>
          </p:cNvSpPr>
          <p:nvPr/>
        </p:nvSpPr>
        <p:spPr bwMode="auto">
          <a:xfrm>
            <a:off x="2670159" y="2194022"/>
            <a:ext cx="1901844" cy="614109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E4E4FF"/>
              </a:gs>
              <a:gs pos="64999">
                <a:srgbClr val="BABAFF"/>
              </a:gs>
              <a:gs pos="100000">
                <a:srgbClr val="9C9CFF"/>
              </a:gs>
            </a:gsLst>
            <a:lin ang="5400000" scaled="1"/>
          </a:gradFill>
          <a:ln w="9525">
            <a:solidFill>
              <a:srgbClr val="2828B8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fr-FR" sz="1534">
                <a:solidFill>
                  <a:schemeClr val="dk1"/>
                </a:solidFill>
                <a:latin typeface="Calibri" pitchFamily="34" charset="0"/>
                <a:ea typeface="+mn-ea"/>
              </a:rPr>
              <a:t>Reads </a:t>
            </a:r>
          </a:p>
          <a:p>
            <a:pPr algn="ctr">
              <a:defRPr/>
            </a:pPr>
            <a:r>
              <a:rPr lang="fr-FR" sz="1534">
                <a:solidFill>
                  <a:schemeClr val="dk1"/>
                </a:solidFill>
                <a:latin typeface="Calibri" pitchFamily="34" charset="0"/>
                <a:ea typeface="+mn-ea"/>
              </a:rPr>
              <a:t>(fastq file)</a:t>
            </a:r>
          </a:p>
        </p:txBody>
      </p:sp>
      <p:cxnSp>
        <p:nvCxnSpPr>
          <p:cNvPr id="6" name="Connecteur droit avec flèche 5"/>
          <p:cNvCxnSpPr>
            <a:cxnSpLocks noChangeShapeType="1"/>
          </p:cNvCxnSpPr>
          <p:nvPr/>
        </p:nvCxnSpPr>
        <p:spPr bwMode="auto">
          <a:xfrm>
            <a:off x="3621078" y="2931222"/>
            <a:ext cx="0" cy="244832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04" name="ZoneTexte 7"/>
          <p:cNvSpPr txBox="1">
            <a:spLocks noChangeArrowheads="1"/>
          </p:cNvSpPr>
          <p:nvPr/>
        </p:nvSpPr>
        <p:spPr bwMode="auto">
          <a:xfrm>
            <a:off x="3038082" y="3134122"/>
            <a:ext cx="1273618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alibri" charset="0"/>
              </a:rPr>
              <a:t>Quality-check</a:t>
            </a:r>
          </a:p>
        </p:txBody>
      </p:sp>
      <p:sp>
        <p:nvSpPr>
          <p:cNvPr id="76805" name="AutoShape 4" descr="data:image/jpeg;base64,/9j/4AAQSkZJRgABAQAAAQABAAD/2wCEAAkGBhESERISExQWExUWGBwaGBgYGBYYFhYZGBgVGBsYGB4cIyYiGRskGh4YHy8gJCcqLCwsGyAxNTAqNSYsLCoBCQoKDgwOGg8PGiwcHSUsLCksLC4vLCwsLCwsKS0sLCwsKSwsLCwsLCwsLCwsLCwsLCwsKSksLCwsLCwpLCwsLP/AABEIAKQBMwMBIgACEQEDEQH/xAAbAAEAAgMBAQAAAAAAAAAAAAAAAwQBAgUGB//EAEAQAAIBAwIEBQEHAgIJBAMAAAECEQMSIQAEBRMiMQYjMkFRYRRCUmJxgZEWM1OSFSQ0Y3KCk8HTB6LR4UNEc//EABgBAQADAQAAAAAAAAAAAAAAAAABAgME/8QALxEBAAIBAgQDBgYDAAAAAAAAAAECEQMhEjFBYQQiUROBkaHB8CMyUnGx0RQzcv/aAAwDAQACEQMRAD8A+ocb3m5WqopXW8pzhLhcEqkfdJkMKcAH3iDOK+33u/NVQwawsbmCYQBquBcis4Khcx3KxMnVzi/Ea9NxYrlbJhKTVJ6ak5GAQQkD3nsZxTXjW6CpdTqgqCHAoMS5F9zCCyjAQgBjNxAuiAF/ZbvcGgpKszFWuZlKOpExFOzq9v11ztlxfdjkXrVfvzookAXFVWLlRjBJJtXsDOOrWaPHN55YNGqWCstQGjClzimwIY4JibSwAObY1Lt95unemL3UM7CW2ziQqhgzTFgJNout7e/cg2HEd0TRD8yWqNJ5LBLAE9UqrJksBIGe5IWWU+I7zy+hiprEM1hVrOiBaUMAkvJIAASLzIZs7Xf7mELs8Fmz9lqSQHC2le6dMsGIzI7xBq7fju6IpB6FY5PNBoYam/LtOCQCt5kLcfLaUWekO5xjcVlNHlAmXAYBS0rImTBtxJzaMeodjpxt680FosVueHNpYBYOT0sBmImAfka4m2r1KNnLomGaayptOWAvSpWcX2liQVuJCkQ2WG3Dmq05CU+SCRJTaHLQPLhYJQEsOYcY9WdB3OD16rX8wtOJBp2BWzKqfvqMQ2f1M457cR3JWoVFTFUhQ1EhoCtaO39tngX5gZJE9NHfLWdSaic+2o6rdtCxxEABh6WGb+3RF2cWW3+7MgF060X/AGd2AuLBgPlUAm/sfxZgBH9t3hNUXVFAqqEIoFiVao6nBQYFO1pFw/NmNY3PEt8pa1Kjw3TbSUB1V65Ia6IlFRZkTcpWSSNbniu6YOAKtPzRYx2zNdTaoU7CYtALywUwRiMnO74ju05tt9UrVAVV25AKBL2yxAIOUBB7xEkwQh3HGt4eZy6dbLTSuoxKQ6spxKkQHW8KWML2N2rO24puprkq7KomldRdb+oBrgFkMJgD3HV8xitvdzFZldwA6BR9lqE2PaTAiWiWBgGLcxOs7rc7tefFRjYUAjaubg0TbE3xmYmIzGgtVOI1w+6KqxFNRYGpOAzR9wqJdf5M9gAMy7jf1VbchQzWUw1MGlUtuAaVDAdebTC5zAGNUq263StVF7MFtEjbv94SSkTfkQYui6T21E293ltVrmBWkjBfszk3sJKCJuIwCATFxntoLe939cPuQnMASn0+SzAv0kcsgdfcg/UjHSSdn4hX5lQqrMnJvQFHADBQQCLJJJxaGuHa331R3PF92rVaapVeQq06g2+LxyrjBI6TcT1WqLGhvjarxjcshZVqoxVbaf2d2ILBBJYkLhywIJGFnA6iFrdbzcio9oNvJkdDwr959BuPsACSPwEZ1jY7zdF6QcEA0yXFjQD91i1oFxESsggn0Rlc8O39epUlrkU0g1jUWW15Kst5wSCJicg/Gddqi0qCe8aDm8ar7sbcttUp1K3sKjFR+3yfoSo+uvn/AIL4pxt9zuxUVWqAJKbhqlJUEvHKVEYEH3PvAydfVdNdmj4qunpW05pW2es843Z2pmYnLzf2jjH+Dsv+vX/8Wn2jjH+Dsv8Ar1//ABa9JrDMAJOBrP20foj5/wBrcPd5z7Rxj/B2X/Xr/wDi12OI1qi0Sy2ipAiSAskgQCYEmYE9zE64lfxc1ZjS4fTG4YGGrMSu1pn6uM1CPwpP6jXW4Tw6qlJl3Fb7SzkliUVUEgCxFHZBHuScnOr6tZrETaIrPpvn3xvj34RE55OZT8UMhWmyOzAw9y2souRQDZcjN1AyGVTj3xrYeLcS1MAWCoIqT0tSrVQD0iDFOCM95zGe2NhSFgFNITKdK9J+Vxj9tRDg9C525adcXC0QSpYgx2nqbPfOs+PT/SYt6uVT8VljC0TlrVksoJFWnRaSUiJaRbdgZgkDUm28RGojOEChbQevquNkhRblYb1Y7dhrrrs6YJYIoJiTaJNvpk+8e3xrA2VOZsWYibRMTMfpOY+dRxaf6U4n1cP+rGt/tLcUFRQakLYVrNlrcN5ZxBGZnBi3ueOMpo2pJqqpALWgFivc2k4n/wCtW97wejVW1lxjA6ZAmAY7gSY+JkQdWfs6Y6R09sDEfHxpNtPpUxPq81t/FlQ8xyilbBUVb4IRaNGq+bep5qgAdoX29/UA6hOxpQBYkAggWrgqAAR9QIAOp9Vvas/ljCYiepppprNJpppoGmmmg5fFN9WSRTpFhyna8C4KyjpFoNzSfYCT7e+uXR4pvTVVWpwpY3MKVQhAGq4lgpaVUdUDJGDcNXeJ8WrUnZVS5eXINlViHtrECFUhx0KIlSLh3kagfj9eT5QHSQYWu1rg1QCvljmKbV/DE9zI0FnZ8QrmgrFGZirEtyzTtImPLY3n2wO+ufs+O7ryL0dpnm27asAlxVVgtaxgkk2qcAyBE6nHHq8iaQHSQ0JXa1pIBXoF69pBtiDkzpS4/XJSaQEiHhK5tYlIZZQXjqyDbFrZOg12PFtyxoh1Ms5k/Z6wSwBDJLQUySBcok+0KWJOLbuaflkqaxVn5VVTYOXEKwlZlst0iwi4mC2dv4grnl3UokAPC1+knkwyygkeYZUxFjZwda0OP12FMPREMIqC2vi7kQyyn+8aUPa1urpOg6fF91VTlcsTc4DCx2lSQDlRCwJPVA+ojOvGa1cGitGAXeGJR2CrBN3SIGY7kA9pGuPw3iDUwgG2SmGjmhKdZZBFGGHl9xe0ofg9XSdOHcQakFt21NJ/uWU6y3CFIYeXhhLdBkfmwdB2uEbmo93M746eU9Ow5lQzGKgGOpce+ZEc9+Lbi2oVVjFUqs0KqkgBoEE+lmAHM7AZMSNVdzv2qBObtkq2lpmlWMrBNyzTNr9PoyDI6tWD4grqP7Qa1mmEri5AKsEdBtfoHT1A3rnIkIv9KbwmqPSBVVVb7NWaVao6mR09kCvIkfXIjXc8a3il4ps9rdNtB+tQ9ecswtNiKJnuykXXBdT1PEG4E+UGtZvu1xeg58EdBtbyxjqBvXIkaVPEG4F0Ug0O0dNcX0xz/wAhsboX8Qa4drhoK+48QbrzeXSqHqmldt6guTrDA56SpF4vClhCgSwbVnb8Z3E1rkLKommTQrpzOoAzCsylZi20lvUMTB+PVxdFIGHNsrXFyA1RmKZsbpWCLg0+1wjLcer5imD19MpXEpJBDdBsIxkXTBwJwFipxSqG3UKWWmotBpVluaJIVlVzUH1VSZ7A6l3HEqituQFL8umHQcqsATDStyq15m30KTmLSRqieP1zMUhlhZKVxKk0wQ/QbCLvUJm04Htj+oNwZtpdyllyVxhuRcr9HTHMPVn0N0iDAWd7xKsH3AQNFNJWdvVYFzaQEIPm9zMdpHe1tZfilYVKkIWQUb08usOoKDDdBOe0KGb8s6rJx6u0+XaOlgTTrEhfILqy2rJAdoIP3D04OtafHN0AQ1MFui08uuok8ksrLa1oh26rjEGV6ToLO64juBUcKvTybl8uqYfuZNoDfAUG6e6jvrGy4luWekHSA1MlgadQWnNpLHpEjuk3AmIPca8P4xXqVmBUIlgIBpVgbioLC9gqwDPcCe0DXcotKg/TQKLEqCe+t9ecqf8AqBsBzhzZalU5digs7vAMU1El8yJA7g/rqDk7/festsNufuKQd3UH5mEiiD8LLfUa6Y8NeN9Tyx3+kc5+8qccdN13i/i2lSfkU1bc7j2o0oLD61G9NJfqx/Y6pr4Zr7s3cQqAp3G1pEiiP/6thqx+mF+h12+EcEobVOXQprTXuY7sfxMTlj9SSdXtPbV09tKMd55+7092/c4c/mR0KCooRFCqogKoAAHwAMAak001zc1zTTTQNNNNA0000DTTTQNNNNA0000DTTTQee41xitSrIiWwaTtBEyVSoQYBDNDKmF/Fk5XUFDju7NVUNNQpYgsKVQqgDVQQTdklVBkCBjvcIvcR4jWp1VVChXlO9hRy5KAYDBoEz2tJ6T3nFFfElfpgB8sBFMjmxflPMNqi0Ses9XpEaC9s+L1WoK5QuxViXVLEQiYuR6nMP7TP01z9n4nreRes3TzbKNUBJKqmSx+8TODgHtGlPxVVvUQKg6gStJlDHtTKkO4AZpXOf07asU+K12eiq1aJFQsJ5NYTaoYxL4+PfP1kANdjx6sxohrZdyDFGqFKBUJIYt0kEkdQknFoAZgTj248scsENWKlxTqAWgU4hWIIYlmyTAsbE41jb8Z3BFBmqUbXdwYpVR007iSPMMYXuZ9Q/eLZ+Ia1VaI6FLPa6tSqKWVk5qlevolYSTcLj+xDs8X31SnyrADc4BBV2JBIBgrhSASc/B+DrTjW7rIaC0bZqPaxZGYBYJuwyxH1OdcfZbl05YptRUVagVlNOuSpsLWklx1A9JPywwO2odrxZqQYoirLCehjJhfJF1US4uaWNvpMIZGg9Bwfe1Kl5cjEdIp1EKHMoSxIcjGRH6ZGue/Ha1tQoA0VSqzSqqTCsbYunLAKKmBmbYiedu+NmskugJVmtJp1AHQnoCqai9TANkt9wwJIGp63iqqhPTMOJUUnJVAKjOshyb1CgSVAkjBBnQb/wCnd0TVANNbaqqrGhWYFWqOmQHGQoDz2j4kHWu58SbpC/Rda2LaFU3qr17oN4CmxAPeCQchgNb1fEFcl7WprDooupOwF7lYJFQEkDqJhRA9wZ03HH9xNQA00tdR1UnYLdUKQSKgJMdfYCAe/fQR7jxVX8zloW6ppTRqi+nDq33u6kXyYuHSBJB1Z23iGtNaVDKglDyqyCr1AE9nK2zbFpJ9QxrXc8X3K8/zKHl1EX+1VOHtz/czEnIj0H9sbjxBXVqi9ItGTyyQhBIF01BN8AqDaBeOowdBcqcZcNuoAYUlBAKVUJaO0gOag+qpjsLsxLuOLMjbkQG5dMOq21BOGlSyh7shfQpIu7HXHbxbVhwF6jYKU0anUegVFMNkgscg4g4MZkXxazGpaIUhTTZqbgDFMuG6gGILgd1yDOBOgvbri9QVK6KVimgMtSqYY2+4PmCCZKgBcZMNEdLjleeqjA+zGr2bLgISuLmXJIiwtgxPbUNLxBWIk2J0qSrUqkqG5c1WhiLOpumfb1d4iqeJ6w5qgpincj8mqELoqu65aWlWEdiCD39wvbvi9YO4VVjk3rKVTD9+s4lfaAJ+Y1BuN7XroaKVOS9ShIblPcjTDMJaMrJUEyIkzqxs+IVzWsZ6TDlCp003Um6RMlyPgxHuM++qninxzT2CI9WlVcOMMiiy78JYnB+mttCl9TUiunGbdIVtMRGZcjwX/wCmI2Nddyu4aobSpU01AIb6ySCCBkf99e915bwb48o79GY8ui95ApGqrVCoA6iMESZ9vbXqdb+Nv4i2rP8Ak/mjbp9FdOKxXycjTTTXE0NNNNA0000DTTTQNNNNA0000DTTTQNNNNA0000HK4rxZ6QIWmx8p3v6eWpQSA3UD/H/AMxytv4l3DVVQooDMQWtJCANVBDsrlZtScGP5Gr3FfEJouyQkCncCXAhrazAEE5B5Zzj/wCK7+LYJ6aY6TPmKbHBqiDnqBs9ojOgs7LjTtQWpaHJViXQAUktn1Avd7Zidc7ZeL3PIvsN88yxWPLkqqSysyjqMGT/AARGrA8W5AK016TPmobHkgTB6gentEZ+mlLxZJSVRZHV5iGxiUC9j1A3r27Q3fEhjYeJXc0Qxp3VKjCADDKAhJVriMXfUk4tU3Wk8S1TyxYCGrFC6iVtFhAALCWNxGCT0MSsgqG38XXcuVRbgLvMU2FuTae/UDzVx7QcnE4oeLbxSDKgvADxVWVu5FrAg5HmjHcR37SHU4xxJqRpWhTe4UgzJBIBtyM5n3OOxyRpxvf1aZoLSsuqPab/AGEEz6l7fAk/A1xuG+IFUJgdcXzuC5UEUbWUuxx5npGfrrPDvEK0wuB1eudwakCEIdb2Meo9PftnQdvg/EGq3limI6VDBqZMyjz3YY7R+gxPPbxG9tRl5bBapQYYTCsbImbiwsDYBJkAiLqe48QLUCcwAWlrrNwU6YJvFrCfSekycjIzqwfF1oEqhhmuiouUUVetZP8Au26T8jIzARf1LXJqgGittVUDMCQQ1R6f3XwQAHzBicRnWu58WVkLSqm1oAVKjXhXr3WkHBCU/gwYnDA6nqeLisyqG12BiovUi/aOsZwfKbGe47ZjNTxcVu6aZtdh/cUXIv2jqGcEco4M/t7BW3HjNhzLArw3l9LjmU4cErmGKMtxIOVEAXEDVnbeJ3Jrzy2WmJUrcoqi4AspJMBZCnHf6RpU8WkXQtMw5A81RegNUT36SLPeZzrLeLTkBaZ64XzVF6yRPfpIx3mYP00Fmpx4h91FjigoMZUgxJUkzPzIEDtkzEu441Y25Eo3JpioFBhohiQ3eMgdhgMNUf6tmbRTMstnmKL1Y0wZz0kXr8zB+k4Hi6ZtVDJSzzFFwY0JBz0kc1c5mDjtIWd3xxlqbhFNPykBzIKsbYmSAwgz90DEtk26UvEdSeqlaPsxrSSBcwCEr3JUZiSvsfjMI8XTNqoZssmoouu+zypzgjmjP07fIeL5m1aZmwp5iZuFAlDnBHM9Xb6aCxu+OVFd1UJAo3rOYbv1m4QntNsfmHbWv21NyBQrLTdatG4owgkzBMXEWnupBPaQ3Y634f4k5tS0KsFZUh1JmxWKkD4k9Xbtrs0nlQfkamJmJzA4Ox8E7EbanQahTqIoMXqrMLmLeqJ9++ov6Fp0/wDZtxudr8KlUvT/AMlW9f4jXptNb/5OrmfNM59d4+E7K8FfR5n7Nxel6au23Y+KiNQqf5kuX/2jT+ra9P8A2nY7in+albuE/XyzcB+q69Npp7atvz0if22/jb5I4Z6S4vD/ABpsazWpuKd/axzy6k/Frw0/trqbzc8um9SJsUtHzaCY1zPEHEdhStO7aiCCCoqBWeQZBRYLEz8DVnZ7ynu6DELUVHDL1o1NiDIkBgDBHY6XpGIvWsxXv/eITE9Modl4kpVCogrcqnIyGPPupkDsy8p59sa3bxDRtDKSyygLWsqgVCom4gDAYEjuNa1PDVEu1QXK7WSVb8C1EmDIko7KT+nuAdE8OUgnLlynT0E9MrbntOYE5+e0nUT7LO2UeZsPEe3ibj7kixwVACkswiVWGU3GBkagPimkEdyGFoaFte82NVBwBgeWxn+YxOafhWgq2i4AghoIFyMFBQwAIIVciDjvkztU8M0jdlwTdkNBAc1SyjHY8xvr2zIB0/C7nmWtnxelUNqnqgmIMYgMAYhrSQDBwdRDxDt7Fe42sCQbHgqApL9vQARL9s99Z2HAqVF2dBBIPx7kFsxJkgHJMe0Tqs3hPbkyZLEkljbJuCgjtAm1eoQ2JunUfh564T5lulx2gz8sMbpgdLwTLDBiCJVhIMY1F/Uu2ibzEAzY8GQrQMZa1lNvfPbUX9NIKl4dwB6VBHQbmaV+huYQQcH6CFLwnt17AjCjuJ6QgBmJJhVGTHcxJJ1ONLujzLCcfoGTcYAZmNjgIFLg3mOgyjiDHbVrabxKgJUnBgghlYGAYIYAgwQf0I1T/p6l1+q2oHDrPS97VGM++C7RBHt3gRZ4fw9KK2r7mT2Ekx7KABgDsBqluDplMZ6rWmmms1jTTTQcDjPHno1VRQpXlM5LSOyVWEtMKJSMgzJyIzVoeLKjVVp8tRcxE3SFAaqDeVJUNahaASMGSMavcS4s1Ksq2Umik7iakVYQC4KtpwZGZ9j8arJ4rYlVAoklioPMqWsZcAp5csot6mi0T30FrZceL0FqEKxZWN1MlqK2z6m9u2dc/Z+NA3IvNIcyb7XL8uSqpcVuVZZoyw/nGrG18RVn5EDbecrMvnsZt7x0Zj3j4OoqPi+TRDcnzbspVdwvUKaEkJADVJXMdsScaDfYeKzUNEHk3VHZYFSZVQhLIRKtF3sc4GCSFxT8Vk8sWKb6xp3q4ZIHLPSZFzG6Ao6uljaIICn4ra2mzCj1OQLKrvcA4pwkJLNMmOw6ZInGD4vWaQc0YqGG5dV3ZFNigmEAU3uqmSB7zPToOnxjipomlAU3uFgsA0EgdI+8RMwJP0PcY41xOpSNFaYRmqvZDMFjBMiSJiMgSfgHXC2fienTKgkQ7AOTX3FUopCdUuCFtZ1DdQA+ZxrGw8WUaYXqHU8PdW3FSKUStZeYDCQwk4Xv1GBoPQcI4ma15Jp4jCuWZJnoqCBawjI/XAjPPbxT01GXlOFqlAQ5g2hjZ2/uEi0DsScTGau64rUqhS3JEVjRFm8rU+s+xsUSfoc/TVr+pHF4YbcW1ClxrtYCq3FWazpbtA/4vjIV/wCrahNUAUBZVWmC1XpN1R6Y9MwcBoMGJxiTjc+MmQtKp0tEAuxcB64YrapyEpkxGDgwIbUm68WtSvLijCVbCEqu7QqGpUMBJBVPY4mZK99Y3fjRULYpsA2AHqMxUGpcYVCLrELgScd4HVoI9x44A5lnLe1uiGYc1IcFkkQ9jKS1pICgnv06sbbxYCa13KK0hIKVFioCwW5CxC2rIViThsfExv4yU82w0DY6hWaqyo9Nm5dwayCQ+DaSO2ZxpuPGYQ1VimXRgqqGqHmZioFhJZkMg2g9sx7BeqeIgr7oeWy0FBMVFDAxNrXwq/rMD5+JNxx1UbcglDyaYqWiooaIYm+4gJ2GSYggkjVF/F63G3lFSJVjUbAkAM8KQoYGVEyZXGcRv4wNrMBRFtPmENUqKQAEJmafSDd03QTjGcBd33HzTq1afl9FO+TUAgygh59M3YmAYHVk2w7fxQSWuRQq7fnHzFB9CuR1EQuYuMLjv3Ag3PjII1SmeVzFChAHqFXqHl3UwRTyRzEi0M0EyojMj+LbkepT5BVad4D1ijkWK5NtpxkrM9xH6Bc3PHrTUUcskURUVTUW73m4dgsRmfnUex8RNUekhpW8yk1QNIglWA6R7iDdP1X6632fGKjVeWRR/tCp0VSzENIBAtErI7/Uax4j326TbFtpR51ZhCi5AqSPUbiLo+B3P01aleO0VjbPrtHxRM4jLr0akqDqpxTje32y3V6qUh7XMAT+g7n9tfOfAvBeKOa9HdVdztlLc0lVS6qzYYc2Gt7KYX5PaNe74X4Q2e3a9KQNT3q1CalU/wDO8t/B126/h9Lw95pa/H/zy+P9ZZ1va0ZiMfuo/wBW1q2NntKtUe1Wr/q9H9QXF7D9F0/p/fV/9q3hpqf/AMW0HLH71Glz+1uvT6ax9vFf9dYjvzn4z9IhbhzzlyeE+FdptjdSoqHPeoZeof1dpY/zrraaawve15zacytERHI0001VJpppoGmmmgaaaaBpppoGmmmgaaaaDl8S4ytHFrFuU9QGHFPoEwzhSFn5Pb9xPMo+Li1VKfKUFmIE1JgBqqm6FIUwhaJPZsiM3uJceFFmRkmKdwNyhZtqta05EimYIDfWPeFvFCCRy46ScvSFrg1RY8MYmzBW/uZiMhPtOPBqK1CollYiwvUpC2fVUCQvbMgR9dUNp4yQ8i8Ul5gMxVvNP0hLoS0XMwGSP37CwvidMAU7QVPd6QsaSLXtJgHEFbu5kCNYpeJKZKDlW3D3al0MSloeCcEukFbjnIEaDGy8UXmkLaQZ3K2itcYCoxZSFtcAMJho7CSTaML4rE0wUWWqmnctS6mABTMhgvUTeIWJOe0GM7fxPTbleVbd8tT8tjyrZg+k81MrJzlRrFDxQjikOWVv79dOaZbk2t39J5q5HVn094Do8W4nyeXhTe4Uy4VslRKiDfEjA1rxjiTUjRVEV2qvYAz2RgmfSZAjMZ/XXK4dx5AKcrUN8XX1Uc0yRShhLegioMjq7dPw2HHqa2ErUN3qvqo9mFIdZbKG4/DYHRnAdfhPEucGMUwBBAWpewmcVBaLGEdpOZ+NUKnicBajBabhahSVqyDaGYibf7mLQokE4uwdV6/HabhCy1KeWu5dZFxE8zDC9Olu8Nj051N/VFNRml2YhoemcKKnmLkXL5b97Wx2Ogi/qtyagFOjKVFTqrwGuqPSBkIYMrNpzBPxnXc+Mwhe5KYsaD5jEsA9ZWKhaZmEpMYxkEGIkzP4oprM0uzsGhqRwvO8xZIkeU8zacYB99qnihBM0ptdgYellRz5dJIkeU0hrT3i7EhW3HjemvNtFN7GhYqHzE6xesp1WspuCyFUFpMW6sUPFak1rlpxSAMrWQh5YCUL2KVEgMSwhunPc5fxLTWfKm1yuGpdSg1RckkfgyGt94LRnJ8TIJilMNaIel1qSRckkZHTIa33gtGQnqeIEVtyCEZaCgsVqJIMTa99ioYzl4iJiRqXccaRDuA1nk0xUgVEDFYYm68qtPt3ZoyCSNUz4nSWtp3G4AQ9PzFYoJWSMi9JDWjJgmNY/qlJYrTuMraQ1PzFfk9pI6hzUkNA/NoLG845ZVqU7aZtS8E1VXMoLXEdB6hE98fOIaHigEklAFFDmzzEn0I5XqtAEN6iQMZjWp8VIbop3TZb10/MV+RgScMOauD0/m+M/wBUoZIpzhLTfS6w3JJXvhxzBg9Jx1CcBa3HGwpcAISKIqKOYtxGZDAAwox1C6c47TFsfEXMekgpFb6TVAeq02sBCyokQZkwYK4zjOz47TquVFPusqZpmelWKEAkhhJ7ArA75jWvGPFuy2ln2ioKZZZUWu0j3i1Tq9NO2pbhpEzPpG6JmIjMuzSeQD8631y/D3iGhvKZqbckoGKyVKAkAEwDBIz311NRelqWmtoxMdCJid4NNNNVSaaaaBpppoGmmmgaaaaBpppoGmmmgaaaaBpppoODxji4pVFTkrUmmzEnHpSqwBNpgdDD56sAwdU6fiRGqrSO3QM7QsmDAaqpLAp0npYwe4u+M3+KbpUqrfQSoopO15K3hVAvUAjsblHqAMn41E3FDTaG29MLa7OVqIYs9UC0SYYd47n9wl23EqbUldqShmDEBVd06Z9VQIAvb3iPrqltfElImhzKVKnzZxcCyxZbIKL3JAzHscjUx49TolKL0qdMMHJVHRhgTAWBN2R7Z9ozqGjxigtRKTUaNMuzKYK4K2MuCguBZlyPfIkZ0E2z40jmmDRpqzuVtuBYALTa4CwXAAqSZAAAgklQdV4/TlFNFQzVLMZRVApG64IfZ6cYg/iiDqDZeJNqRtiKVJbiwEFCabCyLIAm65O0EXZGDFkcQYikq7anDv0xUp9JKGoHACkBrbv39yDOgvcU3CUeX5SMGYKewKglVkCDMEr8DtntOnF64pGkEoJUNR7APTGCZwjYxk+2uZR4m6rNVC5DtBd0ezluKTMpWmOq5viIzI7Hba72sLS9Lmk1Sil6tM2MtwJWKYgmD/AzoOpwustYEmlTUQCsMrNa10XiBYcdsjvnB1SqcZpgOeTTYK7LIYEEKrM2bfWACLRIkxd6oq7nijgObDQhnLct06rYDs3lklhK+3uSSANStxYIKl22pra5OGUglBcWMJ6hKxg9zkAE6DU8dJNRRtqUpUCdT2hg9R6QIJp/iBwARDHPcaj3Piikhe+jSFjQ0uJgvXUlejq6Udu4k3LgjMg4zSYVRT29F2WsFYXoASzlEc9J6i9wgiRBMwRMlbjAlgu2psQwAlgvrqNSJPQQCX7gE4YzBkaCDc+KaK86KVJ+W9vSwJZSHFw6fZwQwzastJA1YocdplqwajTHJAJKsjXS0CwsFBEdzIg9PfUdbiaKYXa0zZhQSqwDUNJvuEDr9gTgyY7azW4sqXBdtTwDi4LgVAjz0ERzIwCZwSBjQXH4lSVtxNNCtFQSVKEz3tabQjYBi44gm2RMtbd00Ne6msUUD4slhDHsYCmUjJ+O2udV46gbcqKFI1ECmoL06gQC1xtnpJAggzP66mffkVKgbbUwxVATepuNQ2hXNvpw3z2GJMaDbiHF6dF6imiCES5bYJY3UltgLjLJ7kxmO060uM05zRS3kmrKkd1CEr1KsYKxJBxkAQdQV/E9IGuGp0rxTQkGonWGsBRmjAF6gEypu7iDEtTjKFHqUqFN0FPuXRSy2LUtiCbbG/mcAZ0FqpvCjG2jTt5TOpvAJgLhhaQoMxNx7HGqHiDhdPf0129SkppvTLo6t5lNgF6lW2O7AerOcauUOMq9VtvUpoG5Ya0Mrz8oRAwAQe2Qf211tvTW0QoURgACAPjV6Xtp2i9ZxMckTETGJeQ4L/6fnb0KQ2+6rUKoUXlTfRqN7s1J5X+IP199Xf8ASPE9v/eoJu0H39ubKkfWlUME/wDC/wC2vTKoGBjWdb28VfUmZ1Yi+fXn8YxPzwrFIjls4nDfGezrNyxU5dX/AAqwNKqD8WvE/tOu3qpxLhFDcLZWpJVX4dQ0fpPY/prh/wBH1KOdluqu3HtTfz6H6BXNy/8AKw1HDo35TNf33j4xv8veeaO70+muBw/iO/WotLcbZGVjHPoPKDBMujwy/sW13K4YqwUw0GCewMYP86yvSaTiZj3TlaJy3015Sk1VHTl0qqFUXnErIqEVKF+c8x7Ob1dyDgk9ot1X3zgrbUhhUBFq5Vl3FpkDpIPKHefpBJ1eNHPWFeJ7DTXka9XdUnqVBd1EIiELY11bdIsY7gNRqH3Kg99dPij7pXQUiz9ERACloPUzWkR2lZT6E9tROl3hPE7emvOtW3Xl2GqRAi9EBZrxcKmBagSYIj3yTbONu+9FSiGLFSqFpC9yX5gaFgQLY6h/zZGo9l3g4no9Nef3H2sVnKXBBUUgBUhwWoBpMSejme84+g1pu6G5O4NYKbAeVCtFQ0ypBdQcTzSpuJ9KaRp94OJ6PTXk9psaigBkLUQyl4psjOLKoIenJDkNyyWUdc9jbq1Q2tTnUmWm6UwUwxmFC7wZyY9VPHtKj2wnTiOpl6LTTTWSxpppoOTxLf0Kbi5A1UUnZeiSVUSVDRidcvbccoCrSprtlRpK0pUIQC1RWIBUFPSTBgkT8a6nEeJ01LU3pM/lE+m5WBVyUJ7AkIcHvjVdeI7cTbtyJVmHlW9Q5sq2OljDd+9x+ugbSvtxSVjQSmzCVQID6GZl6gsDqk57EzqpteI7Yigj7WnSFcEBWFMGAVZQUYAkFiMR3z2zq7t+J0FQUkoMqMpIXlWLMkFHEQhOO+Dd+uoNvV2fSq7UKHX/AAAoBDKVV8dPUUIJxJB9jANpvqLlf9VVWd+WwIQOAgpssggEhRafgBQRPTOqcW24amv2cK/OYDoEIRy7qpIUx60F3YkjqIgnbabvaeRbtrO9nkheWxNPHbouuTPY/trbbcQ2zLRVaBQMbl8kDl1PLhiIhSeYsPHvoLXERRoil5CsDUBwiwjEgcztgyR1Y+pGJ14py6PKCbZaherICqOlyJvwpg49ZiPc6p7Pf025RqCtVLGVNWlTmi/lwRaggG8deRjWdnv6Z5bVBWqmek1aVOaLQOoWIsKQ3ryMfXIXuH06VVTO3RVJFRZFM3FphyB2fHc/PfvFStvqIWpO2QgVWJgUyGKKzNU+rgA47yQJ7xG29p4NNa22uZuZy6VOS0Te9yNcuG6xjv3ka3Te7VVg7YqOYSw5Iw63nmmB1CUfrHx9RoIDxGmS6jZKTTdUghFBBquistyiRzJOJHVMzOtN3x3bKavM29MQ68y40gSb6qh8jqgIzDMnIGRGrDbvaLdO1jzTf5IPUvNIqYHUJR+odv31u+/2wknbGVd1aKIJE8+5xA6lNtSSPxGe50Ffe8c2w+03UKblKirUjlsW9QR2ET6xbn05b0idTpv6DvuVqbYSlvN6VcuZ6Ow68QZ9u3cawa+0X/8AU/tsyACgDCnmAskDKmGm38WffWTudqoZRtcA2ELQBDKzTKwOtbgpIHYmT20E9apQurq23Vlpi4kIj3F4ZhaBNxIBjuYBPtqeuaIO4voAhUVmIRWNVYaBAy0WkAHVN99tvO/1YteQHiiDzVa0Bu3mDqWR7TnsdKvENsTVJ25csFVjygTVpvyx3jrEOkqe37HQN/vNvRdg23B5Y5iFaakly1NISB65NMYzgYAtJxS3e3mDtlANAtKoCCohmpgWicn0mDM9IwTtU4rtyarchmLBQx5Umqj8r3jqgVFlD/GsHiG26425PQq4o+ukwpdAxkAOPL+nbQWGrBHITbrHLLqRYpNqosRHTghZJ+78DVinxE3oop9LJcDInAWRb/zAf9tQ0+IUapamaTQUEXU+hlKhrciAROVPwdX9tQQKoVFUAQAAAAPgR2H00EtN5APzrbWFUAQNZ0DVfiHEKdCk9aqwREEsx7Af9z7R7633O5SmjO7BUUEsxMAAZJJ15fYbZ+I1U3VZSu1Q3baiwg1SO24qj4/Ap7dz31tpacW81tqx94jv/HNWZ6RzWeAUtxuKv22vfSS0rQ28kWo0TUrAd6jQOk4UfXXpNNNV1L8c5xiOkeiYjBppprNLEazppoGmmmgaaaaBpppoGmmmgaaaaDz3Gt5t1qqlTbpVLUyZKoWIRKpCi4ZwKgyRF/vJisvEtm1QU/sgudoAanSUt11FLQ0EZuOQCQxgHOuhxEoaqq22esTTbINKxliGVg1RbvVGVjrOcnValxDbCxvstheGBYbZSL+YVM35LeZhSTkzE6CSkdmUVmoUkdwStNlo3tBPaJBJI+dV9tvNoxoXbVafOmy9KAPTZHTN2TaBA7gdhB1PseKUTSpJR2zGnUVulPs4RYJDow5gE/MSM99Q7Ubc8sDYFRUMDo2sAKQ0mKnYETie36aDfa1Nq1n+phCXsg06AZSBSYSs3YAQxEgID2Ck6jd7MMiHahHL2WmlTBWzk9RIwFHkwfokdgda7LiOw/1ZloIlxcIYoeURZI6WPq8v0Xd1mNSitSApKNk6qzyhC7aFa27mRfjpBPaemI7AhZ32021Gw/ZkYFlWVp04SSigt8DpT9LR8DWnFNvtqPLjaLULtYAlOljGJmIGAJ7CBMarpuLuUalGtXuYcp3XadHTcGWGBGBPaent21pt+L0r6fNuqHmKKbVPsoNMupKuArBlDAjuLs9gJ0F/YbLb1QT9lRFIFpZKMOrA5AUkgQexA9X66qV6m0UVLtovSzKeigZUK7O2D2Cl5X1dfbqOtK+9ppYyK+1Wq4F6rtQKl4JDm4kxAJ7XdXb4DiOyVSOSigbi1hFAAVOo80gNHs5x1Ybp0GjbvbE1ANjcVewjl0BN71aci4i5S5cSPxn5OtdxxPZLfftVW1rXLLtxFz11Jy2RHNbHcM0SSRqU7ra+bZtLytYK6qNtJe8hahlwM1CwEm4GZA76xX4jsRzC1BJp1LGkbeRfzJf1enNaR6vX0mchruuI7JOdO2Q8pwrwtAnrvtbvIDOWTMGWJICy2p9vV2heqp2gU0Yv8qm5BYyoAp3FpHVgH6wQRrRTsrnprtUZ6TGmqKtCTetQkr1QqkCpIYqcNjOdKm92KLWB2yDl2q627b01GDdroi/JBgyOxxoLvK2qvUU7ZRygGlaSOTMEWqkvPSIFsm0R21udptUNSdsoFJVcFaKMWGCOWqAsSDTUREyqwDA1Wqb3aXblOQrMbeYIoHnBlulpaCAvc1IxHfGtft1CoahO0Lc2moLRtmFZamFQkVDcCLu/TCnORITV6e2puUG1QlQpW1KMElqSKBmVNwSCwH9vHpGottU2bGBtQAtPmSKKkYWmbVCgkuBy+kAnpEdhpX3dIGuzbGpJQPVMbaXWI6vM6iAh7/g/SctvdtfUpttoqcpVKEUCzo5VOVAY4FyAhoWCMkdgmNTb0akLtwDZcGVKSk3FUC9wyk4GQBg5xqahx5L0pWOpZSRNsArfcmDki1sjp7ZyNVNnvNrUclaCg1EKs3+rm4KqzTNrkuApXtKjtI119vsqQtZaaqQtoIABC/hEdh9BoJ6byAfnR3ABJIAAkk4AA9zoqgCB215Ks54pUNNSRsKbRUYY+1upzTQ/4IPqYeo4GJOtdLT4952iOc/fWekfRWZwUlPFKgdgRsKbSinH2t1OHYf4Kn0j7xycQNevGtadMKAoAAAgAYAA7AfA1tpq6nHtG0Ryj76z1n6ERg0001ksaaaaBpppoGmmmgaaaaBpppoGmmmgaaaaDk8S3m1RwalhrCk5VZXmMgEsFBI7x+8fTHKp8Q2LlKI2xPdEFtIArc6GBf6QQcH5wO8dXiPEaALU6qknlE9pDIQ5ZQewJCHBImMTBioN3sg1wpy1pdWKNcSOdIloKN/cw1vqx3Og32tXZgJV5SUqhvZEY0hVaRa1oDEEkKB39hMar7PebNxtl+zlFcVOVcKUKCAGwHJ6rowDnBjVrbcT2ioKSK1jIxVbXAPquXqi0/8AFaDcIJnVWkOHkpFKbllCUf7rKQvVlDNkXQDKwTOgbQbNrGG0tucU8rSBUqKbLIDEjspgCRZJAAnW1LfbJWpAUbH5xCqRTUq4Chn9UABWUd5zEe2s7SvsbqBSmQYJpm1wQTygVJORINIC7pPRB7abfd7JhSCIRebkJRsPFIC749VOCeki2D20FvebbbUDSPIGaggqqwjnpDGSI7xiTHtGoOLbbaUbLtsKnMYoAq0+7CY6mUAGB2+NRbfiVGryjVY1Cx6CaLLYw5ZhgCcEshn0YGe2ttpxWkxpNVcubug8pk5bQJDQTghvV6MHOgsbPh22rXN9lCgyQzKkVFeZKwSYI9iAc9s6p1qWxW+7ajoJQ9FM9FrOxw3psLEg9UN6eoTleIUVtNFjQvYh5oluoZg5wo6+oSmGyNZp7nYhY5ZVTVNwKNC1BeWYjODFSWErhpPfQQLudp1qmzYmm6oQq0AZ5rhGzUAI5t0ZkEzHvrFbdbAFi21iwlWJWiLb3rKxMvJH9xyRPSxIkyBYO52ImabCasN0uSHQ1WDGJlQy1DKyAQSYgxrXq8PNxejMOyNNNmIPnyTE3LPOysxc3bMBHuK+wpiqDtgBSYI0LSPqJKnDdmqdGYNxyAJOpqH2JnqA7W1qGX8tWKFzIACFiSw6sA4OY7ajK8OWZoxazI3Q59XNBOJ5gMMJF0XZjMSGpsFDjldjy3FjNIZiwOJvBYA9MkXCQNBL9j2aGon2cKKa3SEDSrEHpCS/dRggE24mNWKlDbA1w1GAqIWNl16KCVtCyzW2kARMjE6q1N3svPmmTewWqAjMHutUNAkPIKDpk9SyBrNffbMmsWRmLBUqdLMHR7AIAkOOtcLLdfbOg33K7ZGqUzt5mmqkBUiotwREi4QLmgXQPVnB1FTqbJ3byMinzC3LBMWJI6ZYtbYIA9oEkazU32yurNYxZrLyFY3huUFYR6iA1PA6xjHac/a9mbwKZJsCWhTFRHWmAqzC5DICCQQO8AToJmrbelUxRIYU5VgFBIlVCiWDBpYCWAGYnB1LQ4/SvSlDKzKSAbMFbpWLiSRa0kAriLsiaux3Gzqs5CQ70wG+GQAQLlJQx27yIJ7Z1858Q+KK54nV2u2FQ0gqUSKKl6qKM1GpZhHNzLcfj6a6/CeEv4q01piMRmc+jO+pFI3e3328fiNRtrQJTbIbdzWBguffb0iP/ew7DHc69TtdqlNFpooRFACqBAAGABqHhewpUKNOlSTl01UBV+B3z9fmffVvWerqRPlptWPvM9/45LVjrPM0001gsaaaaBpppoGmmmgaaaaBpppoGmmmgaaaaBpppoKW54TSqZdZJAHqYYAcex+Hf+dRtwKgZlDnv1v73H5/M386aaDJ4FQz0HP53+Z+dP8AQVD8B9vvv7Wke/5V/jTTQYXgNARCHEfff7vLj3/In+XReA0BEIcRHU/3eXHv/u0/y6aaAvAaAiEOAB637CyPf8ifxoOAbf8AAe0et+wAHz9B/GmmgHgG3/Ae0et+0EfP1OjcBoGZQ5BB637G+ff87/zppoDcBoGZQmZnqfN3Mn3/AN4/+bRuA0DMoczPW/3uZPv+d/8ANppoB4FQ/Aff77+9xPv+Zv51kcCoY6Dj87/M/OmmgwvAqAiEOO3W+PSfn8q/xonAaAiEOIjqfEcuPf8AIn+XTTQE4DQEQhERHU+I5ce/5E/y6LwHbgQE9o9T4wgxnBhVg9xaNNNBJt+EUUIKrBH5mPsF9z3gDPfU212NOmCKaKkkkwALickn5JPudNNTkT6aaagNNNNA0000DTTTQNNNNA0000DTTTQNNNNA0000DTTTQf/Z"/>
          <p:cNvSpPr>
            <a:spLocks noChangeAspect="1" noChangeArrowheads="1"/>
          </p:cNvSpPr>
          <p:nvPr/>
        </p:nvSpPr>
        <p:spPr bwMode="auto">
          <a:xfrm>
            <a:off x="819716" y="-128503"/>
            <a:ext cx="2491604" cy="133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fr-FR" altLang="fr-FR" sz="2045"/>
          </a:p>
        </p:txBody>
      </p:sp>
      <p:pic>
        <p:nvPicPr>
          <p:cNvPr id="76806" name="Picture 6" descr="http://t2.gstatic.com/images?q=tbn:ANd9GcRerS3NO4DuZOzWfkc0gkinmmF1MH11NyMf5EAMswmp6dKPAvKG8Q9O8vPA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888" y="2053344"/>
            <a:ext cx="1000971" cy="106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avec flèche 11"/>
          <p:cNvCxnSpPr>
            <a:cxnSpLocks noChangeShapeType="1"/>
          </p:cNvCxnSpPr>
          <p:nvPr/>
        </p:nvCxnSpPr>
        <p:spPr bwMode="auto">
          <a:xfrm>
            <a:off x="3621078" y="3458760"/>
            <a:ext cx="0" cy="246185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08" name="ZoneTexte 12"/>
          <p:cNvSpPr txBox="1">
            <a:spLocks noChangeArrowheads="1"/>
          </p:cNvSpPr>
          <p:nvPr/>
        </p:nvSpPr>
        <p:spPr bwMode="auto">
          <a:xfrm>
            <a:off x="2731028" y="3642722"/>
            <a:ext cx="1801775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alibri" charset="0"/>
              </a:rPr>
              <a:t>Mapping to genome</a:t>
            </a:r>
          </a:p>
        </p:txBody>
      </p:sp>
      <p:pic>
        <p:nvPicPr>
          <p:cNvPr id="76809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4032" y="3533155"/>
            <a:ext cx="2468610" cy="77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avec flèche 14"/>
          <p:cNvCxnSpPr>
            <a:cxnSpLocks noChangeShapeType="1"/>
          </p:cNvCxnSpPr>
          <p:nvPr/>
        </p:nvCxnSpPr>
        <p:spPr bwMode="auto">
          <a:xfrm>
            <a:off x="3621078" y="4003883"/>
            <a:ext cx="0" cy="244831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11" name="ZoneTexte 15"/>
          <p:cNvSpPr txBox="1">
            <a:spLocks noChangeArrowheads="1"/>
          </p:cNvSpPr>
          <p:nvPr/>
        </p:nvSpPr>
        <p:spPr bwMode="auto">
          <a:xfrm>
            <a:off x="2609288" y="4195962"/>
            <a:ext cx="2063194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alibri" charset="0"/>
              </a:rPr>
              <a:t>Define gene/transcripts</a:t>
            </a:r>
          </a:p>
        </p:txBody>
      </p:sp>
      <p:sp>
        <p:nvSpPr>
          <p:cNvPr id="10" name="Flèche droite 9"/>
          <p:cNvSpPr/>
          <p:nvPr/>
        </p:nvSpPr>
        <p:spPr>
          <a:xfrm>
            <a:off x="4994033" y="4335287"/>
            <a:ext cx="1663775" cy="12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45"/>
          </a:p>
        </p:txBody>
      </p:sp>
      <p:sp>
        <p:nvSpPr>
          <p:cNvPr id="18" name="Flèche droite 17"/>
          <p:cNvSpPr/>
          <p:nvPr/>
        </p:nvSpPr>
        <p:spPr>
          <a:xfrm flipH="1">
            <a:off x="6664571" y="4465142"/>
            <a:ext cx="484254" cy="12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45"/>
          </a:p>
        </p:txBody>
      </p:sp>
      <p:sp>
        <p:nvSpPr>
          <p:cNvPr id="20" name="Flèche droite 19"/>
          <p:cNvSpPr/>
          <p:nvPr/>
        </p:nvSpPr>
        <p:spPr>
          <a:xfrm>
            <a:off x="7142059" y="4343402"/>
            <a:ext cx="374688" cy="12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45"/>
          </a:p>
        </p:txBody>
      </p:sp>
      <p:cxnSp>
        <p:nvCxnSpPr>
          <p:cNvPr id="22" name="Connecteur droit avec flèche 21"/>
          <p:cNvCxnSpPr>
            <a:cxnSpLocks noChangeShapeType="1"/>
          </p:cNvCxnSpPr>
          <p:nvPr/>
        </p:nvCxnSpPr>
        <p:spPr bwMode="auto">
          <a:xfrm>
            <a:off x="3621078" y="4509779"/>
            <a:ext cx="0" cy="246185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16" name="ZoneTexte 22"/>
          <p:cNvSpPr txBox="1">
            <a:spLocks noChangeArrowheads="1"/>
          </p:cNvSpPr>
          <p:nvPr/>
        </p:nvSpPr>
        <p:spPr bwMode="auto">
          <a:xfrm>
            <a:off x="3230158" y="4755964"/>
            <a:ext cx="876330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alibri" charset="0"/>
              </a:rPr>
              <a:t>Quantify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2148" y="4833065"/>
            <a:ext cx="926574" cy="15690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023"/>
              <a:t>12451245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21959" y="4833065"/>
            <a:ext cx="926574" cy="15690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023"/>
              <a:t>676427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48533" y="4833065"/>
            <a:ext cx="927927" cy="15690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023"/>
              <a:t>98424</a:t>
            </a:r>
          </a:p>
        </p:txBody>
      </p:sp>
      <p:cxnSp>
        <p:nvCxnSpPr>
          <p:cNvPr id="28" name="Connecteur droit avec flèche 27"/>
          <p:cNvCxnSpPr>
            <a:cxnSpLocks noChangeShapeType="1"/>
          </p:cNvCxnSpPr>
          <p:nvPr/>
        </p:nvCxnSpPr>
        <p:spPr bwMode="auto">
          <a:xfrm>
            <a:off x="3611610" y="5008912"/>
            <a:ext cx="0" cy="246185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21" name="ZoneTexte 28"/>
          <p:cNvSpPr txBox="1">
            <a:spLocks noChangeArrowheads="1"/>
          </p:cNvSpPr>
          <p:nvPr/>
        </p:nvSpPr>
        <p:spPr bwMode="auto">
          <a:xfrm>
            <a:off x="2731027" y="5315968"/>
            <a:ext cx="1972976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alibri" charset="0"/>
              </a:rPr>
              <a:t>Differential expression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02148" y="5288913"/>
            <a:ext cx="926574" cy="15690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023"/>
              <a:t>12451245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21959" y="5288913"/>
            <a:ext cx="926574" cy="15690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023"/>
              <a:t>676427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48533" y="5288913"/>
            <a:ext cx="927927" cy="15690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023"/>
              <a:t>98424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02148" y="5445821"/>
            <a:ext cx="926574" cy="15826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023"/>
              <a:t>16645452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921959" y="5445821"/>
            <a:ext cx="926574" cy="15826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023"/>
              <a:t>6372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48533" y="5445821"/>
            <a:ext cx="927927" cy="15826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023"/>
              <a:t>2355664</a:t>
            </a:r>
          </a:p>
        </p:txBody>
      </p:sp>
      <p:cxnSp>
        <p:nvCxnSpPr>
          <p:cNvPr id="24" name="Connecteur droit avec flèche 23"/>
          <p:cNvCxnSpPr>
            <a:cxnSpLocks noChangeShapeType="1"/>
          </p:cNvCxnSpPr>
          <p:nvPr/>
        </p:nvCxnSpPr>
        <p:spPr bwMode="auto">
          <a:xfrm>
            <a:off x="5370073" y="5821861"/>
            <a:ext cx="244832" cy="0"/>
          </a:xfrm>
          <a:prstGeom prst="straightConnector1">
            <a:avLst/>
          </a:prstGeom>
          <a:noFill/>
          <a:ln w="25400">
            <a:solidFill>
              <a:srgbClr val="2D2DB9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Connecteur droit avec flèche 37"/>
          <p:cNvCxnSpPr>
            <a:cxnSpLocks noChangeShapeType="1"/>
          </p:cNvCxnSpPr>
          <p:nvPr/>
        </p:nvCxnSpPr>
        <p:spPr bwMode="auto">
          <a:xfrm>
            <a:off x="6289884" y="5760993"/>
            <a:ext cx="244832" cy="121740"/>
          </a:xfrm>
          <a:prstGeom prst="straightConnector1">
            <a:avLst/>
          </a:prstGeom>
          <a:noFill/>
          <a:ln w="25400">
            <a:solidFill>
              <a:srgbClr val="2D2DB9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Connecteur droit avec flèche 38"/>
          <p:cNvCxnSpPr>
            <a:cxnSpLocks noChangeShapeType="1"/>
          </p:cNvCxnSpPr>
          <p:nvPr/>
        </p:nvCxnSpPr>
        <p:spPr bwMode="auto">
          <a:xfrm flipV="1">
            <a:off x="7209693" y="5760993"/>
            <a:ext cx="246185" cy="121740"/>
          </a:xfrm>
          <a:prstGeom prst="straightConnector1">
            <a:avLst/>
          </a:prstGeom>
          <a:noFill/>
          <a:ln w="25400">
            <a:solidFill>
              <a:srgbClr val="2D2DB9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3" name="Rectangle 30722"/>
          <p:cNvSpPr/>
          <p:nvPr/>
        </p:nvSpPr>
        <p:spPr>
          <a:xfrm>
            <a:off x="2423971" y="1895082"/>
            <a:ext cx="5644662" cy="4110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45"/>
          </a:p>
        </p:txBody>
      </p:sp>
      <p:sp>
        <p:nvSpPr>
          <p:cNvPr id="76832" name="ZoneTexte 42"/>
          <p:cNvSpPr txBox="1">
            <a:spLocks noChangeArrowheads="1"/>
          </p:cNvSpPr>
          <p:nvPr/>
        </p:nvSpPr>
        <p:spPr bwMode="auto">
          <a:xfrm>
            <a:off x="530247" y="2064164"/>
            <a:ext cx="1771987" cy="268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entury Gothic" panose="020B0502020202020204" pitchFamily="34" charset="0"/>
              </a:rPr>
              <a:t>« Bricks » from Unix open source programs</a:t>
            </a:r>
          </a:p>
          <a:p>
            <a:pPr eaLnBrk="1" hangingPunct="1"/>
            <a:endParaRPr lang="fr-FR" altLang="fr-FR" sz="1534">
              <a:latin typeface="Century Gothic" panose="020B0502020202020204" pitchFamily="34" charset="0"/>
            </a:endParaRPr>
          </a:p>
          <a:p>
            <a:pPr eaLnBrk="1" hangingPunct="1"/>
            <a:r>
              <a:rPr lang="fr-FR" altLang="fr-FR" sz="1534">
                <a:latin typeface="Century Gothic" panose="020B0502020202020204" pitchFamily="34" charset="0"/>
              </a:rPr>
              <a:t>Combined into pipelines</a:t>
            </a:r>
          </a:p>
          <a:p>
            <a:pPr eaLnBrk="1" hangingPunct="1"/>
            <a:r>
              <a:rPr lang="fr-FR" altLang="fr-FR" sz="1534">
                <a:latin typeface="Century Gothic" panose="020B0502020202020204" pitchFamily="34" charset="0"/>
              </a:rPr>
              <a:t>(typically </a:t>
            </a:r>
            <a:r>
              <a:rPr lang="fr-FR" altLang="fr-FR" sz="1534" u="sng">
                <a:latin typeface="Century Gothic" panose="020B0502020202020204" pitchFamily="34" charset="0"/>
              </a:rPr>
              <a:t>a few hours to days to run</a:t>
            </a:r>
            <a:r>
              <a:rPr lang="fr-FR" altLang="fr-FR" sz="1534">
                <a:latin typeface="Century Gothic" panose="020B0502020202020204" pitchFamily="34" charset="0"/>
              </a:rPr>
              <a:t>)</a:t>
            </a:r>
          </a:p>
          <a:p>
            <a:pPr eaLnBrk="1" hangingPunct="1"/>
            <a:endParaRPr lang="fr-FR" altLang="fr-FR" sz="1534">
              <a:latin typeface="Century Gothic" panose="020B0502020202020204" pitchFamily="34" charset="0"/>
            </a:endParaRPr>
          </a:p>
          <a:p>
            <a:pPr eaLnBrk="1" hangingPunct="1"/>
            <a:endParaRPr lang="fr-FR" altLang="fr-FR" sz="1534">
              <a:latin typeface="Century Gothic" panose="020B0502020202020204" pitchFamily="34" charset="0"/>
            </a:endParaRPr>
          </a:p>
        </p:txBody>
      </p:sp>
      <p:sp>
        <p:nvSpPr>
          <p:cNvPr id="76833" name="ZoneTexte 30723"/>
          <p:cNvSpPr txBox="1">
            <a:spLocks noChangeArrowheads="1"/>
          </p:cNvSpPr>
          <p:nvPr/>
        </p:nvSpPr>
        <p:spPr bwMode="auto">
          <a:xfrm>
            <a:off x="5412006" y="4367750"/>
            <a:ext cx="780983" cy="30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363"/>
              <a:t>GFF file</a:t>
            </a:r>
          </a:p>
        </p:txBody>
      </p:sp>
      <p:sp>
        <p:nvSpPr>
          <p:cNvPr id="76834" name="ZoneTexte 44"/>
          <p:cNvSpPr txBox="1">
            <a:spLocks noChangeArrowheads="1"/>
          </p:cNvSpPr>
          <p:nvPr/>
        </p:nvSpPr>
        <p:spPr bwMode="auto">
          <a:xfrm>
            <a:off x="6622638" y="3575089"/>
            <a:ext cx="857927" cy="30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363"/>
              <a:t>BAM file</a:t>
            </a:r>
          </a:p>
        </p:txBody>
      </p:sp>
      <p:sp>
        <p:nvSpPr>
          <p:cNvPr id="76835" name="Rectangle 30724"/>
          <p:cNvSpPr>
            <a:spLocks noChangeArrowheads="1"/>
          </p:cNvSpPr>
          <p:nvPr/>
        </p:nvSpPr>
        <p:spPr bwMode="auto">
          <a:xfrm>
            <a:off x="2383762" y="1579913"/>
            <a:ext cx="4182307" cy="3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534">
                <a:latin typeface="Century Gothic" panose="020B0502020202020204" pitchFamily="34" charset="0"/>
              </a:rPr>
              <a:t>Example: an RNA-seq pipeline</a:t>
            </a:r>
          </a:p>
        </p:txBody>
      </p:sp>
    </p:spTree>
    <p:extLst>
      <p:ext uri="{BB962C8B-B14F-4D97-AF65-F5344CB8AC3E}">
        <p14:creationId xmlns:p14="http://schemas.microsoft.com/office/powerpoint/2010/main" val="246130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2784" y="295996"/>
            <a:ext cx="7791337" cy="973917"/>
          </a:xfrm>
        </p:spPr>
        <p:txBody>
          <a:bodyPr/>
          <a:lstStyle/>
          <a:p>
            <a:r>
              <a:rPr lang="fr-FR" dirty="0"/>
              <a:t>Biologie = une science de l'information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44861" y="3989780"/>
            <a:ext cx="986637" cy="4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93">
                <a:latin typeface="Calibri" charset="0"/>
                <a:ea typeface="Calibri" charset="0"/>
                <a:cs typeface="Calibri" charset="0"/>
              </a:rPr>
              <a:t>Encoder un texte</a:t>
            </a:r>
            <a:endParaRPr lang="fr-FR" sz="1193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64424" y="3978396"/>
            <a:ext cx="1192599" cy="4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93" dirty="0">
                <a:latin typeface="Calibri" charset="0"/>
                <a:ea typeface="Calibri" charset="0"/>
                <a:cs typeface="Calibri" charset="0"/>
              </a:rPr>
              <a:t>Encoder </a:t>
            </a:r>
            <a:r>
              <a:rPr lang="fr-FR" sz="1193">
                <a:latin typeface="Calibri" charset="0"/>
                <a:ea typeface="Calibri" charset="0"/>
                <a:cs typeface="Calibri" charset="0"/>
              </a:rPr>
              <a:t>une protéine</a:t>
            </a:r>
            <a:endParaRPr lang="fr-FR" sz="1193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C408C6-F67C-B345-97DF-0D5F42113E86}"/>
              </a:ext>
            </a:extLst>
          </p:cNvPr>
          <p:cNvSpPr txBox="1"/>
          <p:nvPr/>
        </p:nvSpPr>
        <p:spPr>
          <a:xfrm>
            <a:off x="5383206" y="6251884"/>
            <a:ext cx="3543727" cy="3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93" dirty="0">
                <a:latin typeface="Calibri" charset="0"/>
                <a:ea typeface="Calibri" charset="0"/>
                <a:cs typeface="Calibri" charset="0"/>
              </a:rPr>
              <a:t>D’après</a:t>
            </a:r>
            <a:r>
              <a:rPr lang="fr-FR" sz="1193" b="1" dirty="0">
                <a:latin typeface="Calibri" charset="0"/>
                <a:ea typeface="Calibri" charset="0"/>
                <a:cs typeface="Calibri" charset="0"/>
              </a:rPr>
              <a:t> Sacha Schutz </a:t>
            </a:r>
            <a:r>
              <a:rPr lang="fr-FR" sz="1534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fr-FR" sz="1534" dirty="0" err="1">
                <a:latin typeface="Calibri" charset="0"/>
                <a:ea typeface="Calibri" charset="0"/>
                <a:cs typeface="Calibri" charset="0"/>
              </a:rPr>
              <a:t>github.com</a:t>
            </a:r>
            <a:r>
              <a:rPr lang="fr-FR" sz="1534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fr-FR" sz="1534" dirty="0" err="1">
                <a:latin typeface="Calibri" charset="0"/>
                <a:ea typeface="Calibri" charset="0"/>
                <a:cs typeface="Calibri" charset="0"/>
              </a:rPr>
              <a:t>dridk</a:t>
            </a:r>
            <a:endParaRPr lang="fr-FR" sz="1534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8E5FEAD-5DCB-2841-98A3-9CE9C04336B1}"/>
              </a:ext>
            </a:extLst>
          </p:cNvPr>
          <p:cNvCxnSpPr>
            <a:cxnSpLocks/>
          </p:cNvCxnSpPr>
          <p:nvPr/>
        </p:nvCxnSpPr>
        <p:spPr bwMode="auto">
          <a:xfrm flipH="1">
            <a:off x="4462885" y="2052653"/>
            <a:ext cx="1" cy="3503353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922DD2-4BDA-0040-8CA2-D440EE649959}"/>
              </a:ext>
            </a:extLst>
          </p:cNvPr>
          <p:cNvSpPr/>
          <p:nvPr/>
        </p:nvSpPr>
        <p:spPr>
          <a:xfrm>
            <a:off x="1315023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D432BB-1FC5-5F5A-D5CE-5FDCBB6A5DC2}"/>
              </a:ext>
            </a:extLst>
          </p:cNvPr>
          <p:cNvSpPr/>
          <p:nvPr/>
        </p:nvSpPr>
        <p:spPr>
          <a:xfrm>
            <a:off x="1481177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5B809D-32D5-056F-65C5-B168D6C3A150}"/>
              </a:ext>
            </a:extLst>
          </p:cNvPr>
          <p:cNvSpPr/>
          <p:nvPr/>
        </p:nvSpPr>
        <p:spPr>
          <a:xfrm>
            <a:off x="1647330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91D84-A4B3-055A-3D32-692664802024}"/>
              </a:ext>
            </a:extLst>
          </p:cNvPr>
          <p:cNvSpPr/>
          <p:nvPr/>
        </p:nvSpPr>
        <p:spPr>
          <a:xfrm>
            <a:off x="1813484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0CD2C1-654F-3B43-D7BD-43662F43CAFA}"/>
              </a:ext>
            </a:extLst>
          </p:cNvPr>
          <p:cNvSpPr/>
          <p:nvPr/>
        </p:nvSpPr>
        <p:spPr>
          <a:xfrm>
            <a:off x="1979638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55C3D1-C0BE-CD62-720B-518E856EEC1A}"/>
              </a:ext>
            </a:extLst>
          </p:cNvPr>
          <p:cNvSpPr/>
          <p:nvPr/>
        </p:nvSpPr>
        <p:spPr>
          <a:xfrm>
            <a:off x="2145792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5E5C50-FB52-40AF-4A38-82CC0E85A45C}"/>
              </a:ext>
            </a:extLst>
          </p:cNvPr>
          <p:cNvSpPr/>
          <p:nvPr/>
        </p:nvSpPr>
        <p:spPr>
          <a:xfrm>
            <a:off x="2311946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0F262A-6613-A037-6E65-D9A98DB96800}"/>
              </a:ext>
            </a:extLst>
          </p:cNvPr>
          <p:cNvSpPr/>
          <p:nvPr/>
        </p:nvSpPr>
        <p:spPr>
          <a:xfrm>
            <a:off x="2478100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370C48-28D5-2293-7AF2-E507B43D2C7E}"/>
              </a:ext>
            </a:extLst>
          </p:cNvPr>
          <p:cNvSpPr/>
          <p:nvPr/>
        </p:nvSpPr>
        <p:spPr>
          <a:xfrm>
            <a:off x="2644253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E2C498-E336-148B-7EA0-F1434BC86061}"/>
              </a:ext>
            </a:extLst>
          </p:cNvPr>
          <p:cNvSpPr/>
          <p:nvPr/>
        </p:nvSpPr>
        <p:spPr>
          <a:xfrm>
            <a:off x="2810407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B623BB-A5B5-A10F-8D67-454D3EA6526B}"/>
              </a:ext>
            </a:extLst>
          </p:cNvPr>
          <p:cNvSpPr/>
          <p:nvPr/>
        </p:nvSpPr>
        <p:spPr>
          <a:xfrm>
            <a:off x="2976561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D49AA2-D873-E6BB-9C04-79C1C279DDDA}"/>
              </a:ext>
            </a:extLst>
          </p:cNvPr>
          <p:cNvSpPr/>
          <p:nvPr/>
        </p:nvSpPr>
        <p:spPr>
          <a:xfrm>
            <a:off x="3142715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6060F0-FCC7-5D18-356C-3EB69C963C4D}"/>
              </a:ext>
            </a:extLst>
          </p:cNvPr>
          <p:cNvSpPr/>
          <p:nvPr/>
        </p:nvSpPr>
        <p:spPr>
          <a:xfrm>
            <a:off x="3308869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E6A6CC-7AC8-8F6C-449F-7BC7215C6271}"/>
              </a:ext>
            </a:extLst>
          </p:cNvPr>
          <p:cNvSpPr/>
          <p:nvPr/>
        </p:nvSpPr>
        <p:spPr>
          <a:xfrm>
            <a:off x="3475023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E60F2C-F256-37EF-0379-2CBB16359316}"/>
              </a:ext>
            </a:extLst>
          </p:cNvPr>
          <p:cNvSpPr/>
          <p:nvPr/>
        </p:nvSpPr>
        <p:spPr>
          <a:xfrm>
            <a:off x="3641177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01935-633B-DE08-6CCD-55EE46C4B2D7}"/>
              </a:ext>
            </a:extLst>
          </p:cNvPr>
          <p:cNvSpPr/>
          <p:nvPr/>
        </p:nvSpPr>
        <p:spPr>
          <a:xfrm>
            <a:off x="3807330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9E03FF-4A2D-CA51-480B-206FEEBA1E25}"/>
              </a:ext>
            </a:extLst>
          </p:cNvPr>
          <p:cNvSpPr/>
          <p:nvPr/>
        </p:nvSpPr>
        <p:spPr>
          <a:xfrm>
            <a:off x="3973484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686930-58C3-8B16-CBFE-259513FD1FB8}"/>
              </a:ext>
            </a:extLst>
          </p:cNvPr>
          <p:cNvSpPr/>
          <p:nvPr/>
        </p:nvSpPr>
        <p:spPr>
          <a:xfrm>
            <a:off x="4139638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6E017E-1566-1C70-1927-515E880AB23E}"/>
              </a:ext>
            </a:extLst>
          </p:cNvPr>
          <p:cNvSpPr/>
          <p:nvPr/>
        </p:nvSpPr>
        <p:spPr>
          <a:xfrm>
            <a:off x="2329193" y="2047298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092B2B-A10F-25BD-771D-D4D5041EE4A1}"/>
              </a:ext>
            </a:extLst>
          </p:cNvPr>
          <p:cNvSpPr/>
          <p:nvPr/>
        </p:nvSpPr>
        <p:spPr>
          <a:xfrm>
            <a:off x="2495347" y="2047298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9B1039-BB01-766E-269F-11E9EE24465C}"/>
              </a:ext>
            </a:extLst>
          </p:cNvPr>
          <p:cNvSpPr txBox="1"/>
          <p:nvPr/>
        </p:nvSpPr>
        <p:spPr>
          <a:xfrm>
            <a:off x="1381492" y="1821142"/>
            <a:ext cx="1728409" cy="4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93" b="1">
                <a:latin typeface="Calibri" charset="0"/>
                <a:ea typeface="Calibri" charset="0"/>
                <a:cs typeface="Calibri" charset="0"/>
              </a:rPr>
              <a:t>Binaire</a:t>
            </a:r>
            <a:r>
              <a:rPr lang="fr-FR" sz="1193">
                <a:latin typeface="Calibri" charset="0"/>
                <a:ea typeface="Calibri" charset="0"/>
                <a:cs typeface="Calibri" charset="0"/>
              </a:rPr>
              <a:t>: base 2</a:t>
            </a:r>
          </a:p>
          <a:p>
            <a:r>
              <a:rPr lang="fr-FR" sz="1193">
                <a:latin typeface="Calibri" charset="0"/>
                <a:ea typeface="Calibri" charset="0"/>
                <a:cs typeface="Calibri" charset="0"/>
              </a:rPr>
              <a:t>2 symboles:</a:t>
            </a:r>
            <a:endParaRPr lang="fr-FR" sz="1193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ADEC1358-9839-DBB1-F7F1-656D197F74EF}"/>
              </a:ext>
            </a:extLst>
          </p:cNvPr>
          <p:cNvSpPr/>
          <p:nvPr/>
        </p:nvSpPr>
        <p:spPr bwMode="auto">
          <a:xfrm rot="5400000">
            <a:off x="2575805" y="2240585"/>
            <a:ext cx="132938" cy="1325422"/>
          </a:xfrm>
          <a:prstGeom prst="righ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endParaRPr lang="fr-FR" sz="1662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3F86711-C10D-DA1B-FDF9-6C5005CE4371}"/>
              </a:ext>
            </a:extLst>
          </p:cNvPr>
          <p:cNvSpPr txBox="1"/>
          <p:nvPr/>
        </p:nvSpPr>
        <p:spPr>
          <a:xfrm>
            <a:off x="2128026" y="3036234"/>
            <a:ext cx="1165763" cy="27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93">
                <a:latin typeface="Calibri" charset="0"/>
                <a:ea typeface="Calibri" charset="0"/>
                <a:cs typeface="Calibri" charset="0"/>
              </a:rPr>
              <a:t>8 bits = 1 octet</a:t>
            </a:r>
            <a:endParaRPr lang="fr-FR" sz="1193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EC86E27-9DAA-B81A-51AE-FDA6DDA634F4}"/>
              </a:ext>
            </a:extLst>
          </p:cNvPr>
          <p:cNvSpPr txBox="1"/>
          <p:nvPr/>
        </p:nvSpPr>
        <p:spPr>
          <a:xfrm>
            <a:off x="2056171" y="3735612"/>
            <a:ext cx="818923" cy="10295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fr-FR" sz="1015">
                <a:latin typeface="Lucida Console" panose="020B0609040504020204" pitchFamily="49" charset="0"/>
              </a:rPr>
              <a:t>01000100</a:t>
            </a:r>
          </a:p>
          <a:p>
            <a:r>
              <a:rPr lang="fr-FR" sz="1015">
                <a:latin typeface="Lucida Console" panose="020B0609040504020204" pitchFamily="49" charset="0"/>
              </a:rPr>
              <a:t>01000101</a:t>
            </a:r>
          </a:p>
          <a:p>
            <a:r>
              <a:rPr lang="fr-FR" sz="1015">
                <a:latin typeface="Lucida Console" panose="020B0609040504020204" pitchFamily="49" charset="0"/>
              </a:rPr>
              <a:t>01000110</a:t>
            </a:r>
          </a:p>
          <a:p>
            <a:r>
              <a:rPr lang="fr-FR" sz="1015">
                <a:latin typeface="Lucida Console" panose="020B0609040504020204" pitchFamily="49" charset="0"/>
              </a:rPr>
              <a:t>01000111</a:t>
            </a:r>
          </a:p>
          <a:p>
            <a:r>
              <a:rPr lang="fr-FR" sz="1015">
                <a:latin typeface="Lucida Console" panose="020B0609040504020204" pitchFamily="49" charset="0"/>
              </a:rPr>
              <a:t>01001000</a:t>
            </a:r>
          </a:p>
          <a:p>
            <a:r>
              <a:rPr lang="fr-FR" sz="1015">
                <a:latin typeface="Lucida Console" panose="020B0609040504020204" pitchFamily="49" charset="0"/>
              </a:rPr>
              <a:t>...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86E20E2-D55F-030A-861B-B3A086B4FBE8}"/>
              </a:ext>
            </a:extLst>
          </p:cNvPr>
          <p:cNvSpPr txBox="1"/>
          <p:nvPr/>
        </p:nvSpPr>
        <p:spPr>
          <a:xfrm>
            <a:off x="2871994" y="3735612"/>
            <a:ext cx="475379" cy="10295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fr-FR" sz="1015">
                <a:latin typeface="Lucida Console" panose="020B0609040504020204" pitchFamily="49" charset="0"/>
              </a:rPr>
              <a:t>D</a:t>
            </a:r>
          </a:p>
          <a:p>
            <a:r>
              <a:rPr lang="fr-FR" sz="1015">
                <a:latin typeface="Lucida Console" panose="020B0609040504020204" pitchFamily="49" charset="0"/>
              </a:rPr>
              <a:t>E</a:t>
            </a:r>
          </a:p>
          <a:p>
            <a:r>
              <a:rPr lang="fr-FR" sz="1015">
                <a:latin typeface="Lucida Console" panose="020B0609040504020204" pitchFamily="49" charset="0"/>
              </a:rPr>
              <a:t>F</a:t>
            </a:r>
          </a:p>
          <a:p>
            <a:r>
              <a:rPr lang="fr-FR" sz="1015">
                <a:latin typeface="Lucida Console" panose="020B0609040504020204" pitchFamily="49" charset="0"/>
              </a:rPr>
              <a:t>G</a:t>
            </a:r>
          </a:p>
          <a:p>
            <a:r>
              <a:rPr lang="fr-FR" sz="1015">
                <a:latin typeface="Lucida Console" panose="020B0609040504020204" pitchFamily="49" charset="0"/>
              </a:rPr>
              <a:t>H</a:t>
            </a:r>
          </a:p>
          <a:p>
            <a:r>
              <a:rPr lang="fr-FR" sz="1015">
                <a:latin typeface="Lucida Console" panose="020B0609040504020204" pitchFamily="49" charset="0"/>
              </a:rPr>
              <a:t>...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C6E3660-AEDD-BE75-3A19-1830219E13C5}"/>
              </a:ext>
            </a:extLst>
          </p:cNvPr>
          <p:cNvSpPr txBox="1"/>
          <p:nvPr/>
        </p:nvSpPr>
        <p:spPr>
          <a:xfrm>
            <a:off x="2055983" y="3478313"/>
            <a:ext cx="541854" cy="262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8">
                <a:latin typeface="Calibri" charset="0"/>
                <a:ea typeface="Calibri" charset="0"/>
                <a:cs typeface="Calibri" charset="0"/>
              </a:rPr>
              <a:t>clé</a:t>
            </a:r>
            <a:endParaRPr lang="fr-FR" sz="1108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FC56ABD-EE7F-8BFA-663F-76B0FDD4F025}"/>
              </a:ext>
            </a:extLst>
          </p:cNvPr>
          <p:cNvSpPr txBox="1"/>
          <p:nvPr/>
        </p:nvSpPr>
        <p:spPr>
          <a:xfrm>
            <a:off x="2867644" y="3478010"/>
            <a:ext cx="541854" cy="262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8">
                <a:latin typeface="Calibri" charset="0"/>
                <a:ea typeface="Calibri" charset="0"/>
                <a:cs typeface="Calibri" charset="0"/>
              </a:rPr>
              <a:t>valeur</a:t>
            </a:r>
            <a:endParaRPr lang="fr-FR" sz="1108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52837A3-FFDA-AAE5-3FAB-0283EFF60E3D}"/>
              </a:ext>
            </a:extLst>
          </p:cNvPr>
          <p:cNvSpPr txBox="1"/>
          <p:nvPr/>
        </p:nvSpPr>
        <p:spPr>
          <a:xfrm>
            <a:off x="2311946" y="5290130"/>
            <a:ext cx="944823" cy="27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93" b="1">
                <a:latin typeface="Calibri" charset="0"/>
                <a:ea typeface="Calibri" charset="0"/>
                <a:cs typeface="Calibri" charset="0"/>
              </a:rPr>
              <a:t>Code ASCII</a:t>
            </a:r>
            <a:endParaRPr lang="fr-FR" sz="1193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C449E5-3746-2F36-8D5F-45493B69EE6F}"/>
              </a:ext>
            </a:extLst>
          </p:cNvPr>
          <p:cNvSpPr/>
          <p:nvPr/>
        </p:nvSpPr>
        <p:spPr>
          <a:xfrm>
            <a:off x="5502897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949E18-4F88-C6FC-66FE-B3541536EC59}"/>
              </a:ext>
            </a:extLst>
          </p:cNvPr>
          <p:cNvSpPr/>
          <p:nvPr/>
        </p:nvSpPr>
        <p:spPr>
          <a:xfrm>
            <a:off x="5669051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5DAB49-3ADE-8454-8A9F-5BD953DD3823}"/>
              </a:ext>
            </a:extLst>
          </p:cNvPr>
          <p:cNvSpPr/>
          <p:nvPr/>
        </p:nvSpPr>
        <p:spPr>
          <a:xfrm>
            <a:off x="5835205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3C71A0-A03D-4B66-D455-D0CF80D2B1FE}"/>
              </a:ext>
            </a:extLst>
          </p:cNvPr>
          <p:cNvSpPr/>
          <p:nvPr/>
        </p:nvSpPr>
        <p:spPr>
          <a:xfrm>
            <a:off x="6001359" y="2604204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5B19960-31F7-6180-E2C2-09705AA5CA8B}"/>
              </a:ext>
            </a:extLst>
          </p:cNvPr>
          <p:cNvSpPr/>
          <p:nvPr/>
        </p:nvSpPr>
        <p:spPr>
          <a:xfrm>
            <a:off x="6167513" y="2604204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400768-3F3A-DF2A-5CB2-25EC188695CE}"/>
              </a:ext>
            </a:extLst>
          </p:cNvPr>
          <p:cNvSpPr/>
          <p:nvPr/>
        </p:nvSpPr>
        <p:spPr>
          <a:xfrm>
            <a:off x="6333666" y="2604204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516BE6-1179-6AAA-804B-B255B52DE399}"/>
              </a:ext>
            </a:extLst>
          </p:cNvPr>
          <p:cNvSpPr/>
          <p:nvPr/>
        </p:nvSpPr>
        <p:spPr>
          <a:xfrm>
            <a:off x="6499820" y="2604204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0D3DF-5AFA-D54E-24DB-5B4226E1B7C3}"/>
              </a:ext>
            </a:extLst>
          </p:cNvPr>
          <p:cNvSpPr/>
          <p:nvPr/>
        </p:nvSpPr>
        <p:spPr>
          <a:xfrm>
            <a:off x="6665974" y="2604204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4CAFA0-E24F-736C-D080-32A9C68969C7}"/>
              </a:ext>
            </a:extLst>
          </p:cNvPr>
          <p:cNvSpPr/>
          <p:nvPr/>
        </p:nvSpPr>
        <p:spPr>
          <a:xfrm>
            <a:off x="6832128" y="2604204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C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B70AB6-D81B-CBE4-B232-7AA7137045E8}"/>
              </a:ext>
            </a:extLst>
          </p:cNvPr>
          <p:cNvSpPr/>
          <p:nvPr/>
        </p:nvSpPr>
        <p:spPr>
          <a:xfrm>
            <a:off x="6998282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30DF1C4-0F33-1266-7009-12DB8386B280}"/>
              </a:ext>
            </a:extLst>
          </p:cNvPr>
          <p:cNvSpPr/>
          <p:nvPr/>
        </p:nvSpPr>
        <p:spPr>
          <a:xfrm>
            <a:off x="7164436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E6811A-C4B7-FA13-DF15-7616F26673F2}"/>
              </a:ext>
            </a:extLst>
          </p:cNvPr>
          <p:cNvSpPr/>
          <p:nvPr/>
        </p:nvSpPr>
        <p:spPr>
          <a:xfrm>
            <a:off x="7330589" y="2604204"/>
            <a:ext cx="166154" cy="166154"/>
          </a:xfrm>
          <a:prstGeom prst="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8AAB50-5C3F-1C74-591D-C6E71F24393B}"/>
              </a:ext>
            </a:extLst>
          </p:cNvPr>
          <p:cNvSpPr/>
          <p:nvPr/>
        </p:nvSpPr>
        <p:spPr>
          <a:xfrm>
            <a:off x="7496743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50D86D-3E26-80AB-3D07-C9C666BD063F}"/>
              </a:ext>
            </a:extLst>
          </p:cNvPr>
          <p:cNvSpPr/>
          <p:nvPr/>
        </p:nvSpPr>
        <p:spPr>
          <a:xfrm>
            <a:off x="7662897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8B344A6-EB51-BB69-0065-65A0218046D1}"/>
              </a:ext>
            </a:extLst>
          </p:cNvPr>
          <p:cNvSpPr/>
          <p:nvPr/>
        </p:nvSpPr>
        <p:spPr>
          <a:xfrm>
            <a:off x="7829051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DABECD-1F7A-10B2-0DC5-C67744AC233C}"/>
              </a:ext>
            </a:extLst>
          </p:cNvPr>
          <p:cNvSpPr/>
          <p:nvPr/>
        </p:nvSpPr>
        <p:spPr>
          <a:xfrm>
            <a:off x="7995205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7DA7EA9-E427-F6F2-E586-6FA20F374B20}"/>
              </a:ext>
            </a:extLst>
          </p:cNvPr>
          <p:cNvSpPr/>
          <p:nvPr/>
        </p:nvSpPr>
        <p:spPr>
          <a:xfrm>
            <a:off x="8161359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5224E1D-03B7-B0DD-7BAF-C2E34E3CB287}"/>
              </a:ext>
            </a:extLst>
          </p:cNvPr>
          <p:cNvSpPr/>
          <p:nvPr/>
        </p:nvSpPr>
        <p:spPr>
          <a:xfrm>
            <a:off x="8327513" y="2604204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C701B6-D3B3-915B-9AE3-CC620D9C18E2}"/>
              </a:ext>
            </a:extLst>
          </p:cNvPr>
          <p:cNvSpPr/>
          <p:nvPr/>
        </p:nvSpPr>
        <p:spPr>
          <a:xfrm>
            <a:off x="6501872" y="2074048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F395A4-C62C-53DE-02CC-57A6F2E2D2C7}"/>
              </a:ext>
            </a:extLst>
          </p:cNvPr>
          <p:cNvSpPr/>
          <p:nvPr/>
        </p:nvSpPr>
        <p:spPr>
          <a:xfrm>
            <a:off x="6668026" y="2074048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T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1AD331D-CA01-47BA-2E0A-0D293B58D515}"/>
              </a:ext>
            </a:extLst>
          </p:cNvPr>
          <p:cNvSpPr txBox="1"/>
          <p:nvPr/>
        </p:nvSpPr>
        <p:spPr>
          <a:xfrm>
            <a:off x="5569034" y="1835124"/>
            <a:ext cx="1728409" cy="4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93" b="1">
                <a:latin typeface="Calibri" charset="0"/>
                <a:ea typeface="Calibri" charset="0"/>
                <a:cs typeface="Calibri" charset="0"/>
              </a:rPr>
              <a:t>ADN</a:t>
            </a:r>
            <a:r>
              <a:rPr lang="fr-FR" sz="1193">
                <a:latin typeface="Calibri" charset="0"/>
                <a:ea typeface="Calibri" charset="0"/>
                <a:cs typeface="Calibri" charset="0"/>
              </a:rPr>
              <a:t>: base 4</a:t>
            </a:r>
          </a:p>
          <a:p>
            <a:r>
              <a:rPr lang="fr-FR" sz="1193">
                <a:latin typeface="Calibri" charset="0"/>
                <a:ea typeface="Calibri" charset="0"/>
                <a:cs typeface="Calibri" charset="0"/>
              </a:rPr>
              <a:t>4 symboles:</a:t>
            </a:r>
            <a:endParaRPr lang="fr-FR" sz="1193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4" name="Accolade fermante 63">
            <a:extLst>
              <a:ext uri="{FF2B5EF4-FFF2-40B4-BE49-F238E27FC236}">
                <a16:creationId xmlns:a16="http://schemas.microsoft.com/office/drawing/2014/main" id="{54355B0A-8AAF-8AA3-496C-EBB4BA36AE1F}"/>
              </a:ext>
            </a:extLst>
          </p:cNvPr>
          <p:cNvSpPr/>
          <p:nvPr/>
        </p:nvSpPr>
        <p:spPr bwMode="auto">
          <a:xfrm rot="5400000">
            <a:off x="7157060" y="2697386"/>
            <a:ext cx="133278" cy="450020"/>
          </a:xfrm>
          <a:prstGeom prst="righ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endParaRPr lang="fr-FR" sz="1662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1C1A541-51B4-B1E1-722C-FD571DACD8E6}"/>
              </a:ext>
            </a:extLst>
          </p:cNvPr>
          <p:cNvSpPr txBox="1"/>
          <p:nvPr/>
        </p:nvSpPr>
        <p:spPr>
          <a:xfrm>
            <a:off x="5951797" y="3009647"/>
            <a:ext cx="1679299" cy="27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93">
                <a:latin typeface="Calibri" charset="0"/>
                <a:ea typeface="Calibri" charset="0"/>
                <a:cs typeface="Calibri" charset="0"/>
              </a:rPr>
              <a:t>3 nucléotides = 1 codon</a:t>
            </a:r>
            <a:endParaRPr lang="fr-FR" sz="1193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48B3CE82-55A9-2FF6-BC8B-C7D139B9CBD4}"/>
              </a:ext>
            </a:extLst>
          </p:cNvPr>
          <p:cNvSpPr txBox="1"/>
          <p:nvPr/>
        </p:nvSpPr>
        <p:spPr>
          <a:xfrm>
            <a:off x="5996032" y="3735612"/>
            <a:ext cx="567846" cy="10295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fr-FR" sz="1015">
                <a:latin typeface="Lucida Console" panose="020B0609040504020204" pitchFamily="49" charset="0"/>
              </a:rPr>
              <a:t>ACG</a:t>
            </a:r>
          </a:p>
          <a:p>
            <a:r>
              <a:rPr lang="fr-FR" sz="1015">
                <a:latin typeface="Lucida Console" panose="020B0609040504020204" pitchFamily="49" charset="0"/>
              </a:rPr>
              <a:t>AAG</a:t>
            </a:r>
          </a:p>
          <a:p>
            <a:r>
              <a:rPr lang="fr-FR" sz="1015">
                <a:latin typeface="Lucida Console" panose="020B0609040504020204" pitchFamily="49" charset="0"/>
              </a:rPr>
              <a:t>GCG</a:t>
            </a:r>
          </a:p>
          <a:p>
            <a:r>
              <a:rPr lang="fr-FR" sz="1015">
                <a:latin typeface="Lucida Console" panose="020B0609040504020204" pitchFamily="49" charset="0"/>
              </a:rPr>
              <a:t>TAG</a:t>
            </a:r>
          </a:p>
          <a:p>
            <a:r>
              <a:rPr lang="fr-FR" sz="1015">
                <a:latin typeface="Lucida Console" panose="020B0609040504020204" pitchFamily="49" charset="0"/>
              </a:rPr>
              <a:t>ATG</a:t>
            </a:r>
          </a:p>
          <a:p>
            <a:r>
              <a:rPr lang="fr-FR" sz="1015">
                <a:latin typeface="Lucida Console" panose="020B0609040504020204" pitchFamily="49" charset="0"/>
              </a:rPr>
              <a:t>...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54E935F-DB1A-4C30-1C69-615C2BB6C185}"/>
              </a:ext>
            </a:extLst>
          </p:cNvPr>
          <p:cNvSpPr txBox="1"/>
          <p:nvPr/>
        </p:nvSpPr>
        <p:spPr>
          <a:xfrm>
            <a:off x="6560778" y="3735612"/>
            <a:ext cx="593519" cy="10295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fr-FR" sz="1015">
                <a:latin typeface="Lucida Console" panose="020B0609040504020204" pitchFamily="49" charset="0"/>
              </a:rPr>
              <a:t>Thr</a:t>
            </a:r>
          </a:p>
          <a:p>
            <a:r>
              <a:rPr lang="fr-FR" sz="1015">
                <a:latin typeface="Lucida Console" panose="020B0609040504020204" pitchFamily="49" charset="0"/>
              </a:rPr>
              <a:t>Lys</a:t>
            </a:r>
          </a:p>
          <a:p>
            <a:r>
              <a:rPr lang="fr-FR" sz="1015">
                <a:latin typeface="Lucida Console" panose="020B0609040504020204" pitchFamily="49" charset="0"/>
              </a:rPr>
              <a:t>Ala</a:t>
            </a:r>
          </a:p>
          <a:p>
            <a:r>
              <a:rPr lang="fr-FR" sz="1015">
                <a:latin typeface="Lucida Console" panose="020B0609040504020204" pitchFamily="49" charset="0"/>
              </a:rPr>
              <a:t>stop</a:t>
            </a:r>
          </a:p>
          <a:p>
            <a:r>
              <a:rPr lang="fr-FR" sz="1015">
                <a:latin typeface="Lucida Console" panose="020B0609040504020204" pitchFamily="49" charset="0"/>
              </a:rPr>
              <a:t>Met</a:t>
            </a:r>
          </a:p>
          <a:p>
            <a:r>
              <a:rPr lang="fr-FR" sz="1015">
                <a:latin typeface="Lucida Console" panose="020B0609040504020204" pitchFamily="49" charset="0"/>
              </a:rPr>
              <a:t>...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8BD9FDC-F836-D6EA-19F9-02A8CA35B918}"/>
              </a:ext>
            </a:extLst>
          </p:cNvPr>
          <p:cNvSpPr txBox="1"/>
          <p:nvPr/>
        </p:nvSpPr>
        <p:spPr>
          <a:xfrm>
            <a:off x="6034317" y="3478313"/>
            <a:ext cx="541854" cy="262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8">
                <a:latin typeface="Calibri" charset="0"/>
                <a:ea typeface="Calibri" charset="0"/>
                <a:cs typeface="Calibri" charset="0"/>
              </a:rPr>
              <a:t>clé</a:t>
            </a:r>
            <a:endParaRPr lang="fr-FR" sz="1108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6F704325-0D6A-3A1B-B131-F9732F334BA4}"/>
              </a:ext>
            </a:extLst>
          </p:cNvPr>
          <p:cNvSpPr txBox="1"/>
          <p:nvPr/>
        </p:nvSpPr>
        <p:spPr>
          <a:xfrm>
            <a:off x="6556429" y="3478010"/>
            <a:ext cx="541854" cy="262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8">
                <a:latin typeface="Calibri" charset="0"/>
                <a:ea typeface="Calibri" charset="0"/>
                <a:cs typeface="Calibri" charset="0"/>
              </a:rPr>
              <a:t>valeur</a:t>
            </a:r>
            <a:endParaRPr lang="fr-FR" sz="1108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28BEFAC-6E20-1930-DD0D-A8525E0988D1}"/>
              </a:ext>
            </a:extLst>
          </p:cNvPr>
          <p:cNvSpPr txBox="1"/>
          <p:nvPr/>
        </p:nvSpPr>
        <p:spPr>
          <a:xfrm>
            <a:off x="5927209" y="5290130"/>
            <a:ext cx="1319602" cy="27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93" b="1">
                <a:latin typeface="Calibri" charset="0"/>
                <a:ea typeface="Calibri" charset="0"/>
                <a:cs typeface="Calibri" charset="0"/>
              </a:rPr>
              <a:t>Code génétique</a:t>
            </a:r>
            <a:endParaRPr lang="fr-FR" sz="1193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521449-EBF0-352D-60FE-085B9F1BC0E0}"/>
              </a:ext>
            </a:extLst>
          </p:cNvPr>
          <p:cNvSpPr/>
          <p:nvPr/>
        </p:nvSpPr>
        <p:spPr>
          <a:xfrm>
            <a:off x="6834180" y="2074048"/>
            <a:ext cx="166154" cy="166154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D2136A-1EDE-FF4F-B72D-21C2C77678F0}"/>
              </a:ext>
            </a:extLst>
          </p:cNvPr>
          <p:cNvSpPr/>
          <p:nvPr/>
        </p:nvSpPr>
        <p:spPr>
          <a:xfrm>
            <a:off x="7000334" y="2074048"/>
            <a:ext cx="166154" cy="1661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fr-FR" sz="923">
                <a:latin typeface="Lucida Console" panose="020B0609040504020204" pitchFamily="49" charset="0"/>
                <a:cs typeface="Calibri"/>
              </a:rPr>
              <a:t>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7F0F0F-ABF1-0518-5806-8178D70D0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212" y="1751210"/>
            <a:ext cx="746420" cy="7372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FEA10E-82B9-8EF8-F357-F5B831D08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5" y="1752738"/>
            <a:ext cx="531240" cy="73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52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re 1"/>
          <p:cNvSpPr>
            <a:spLocks noGrp="1"/>
          </p:cNvSpPr>
          <p:nvPr>
            <p:ph type="title"/>
          </p:nvPr>
        </p:nvSpPr>
        <p:spPr>
          <a:xfrm>
            <a:off x="779724" y="675287"/>
            <a:ext cx="7531626" cy="973917"/>
          </a:xfrm>
        </p:spPr>
        <p:txBody>
          <a:bodyPr/>
          <a:lstStyle/>
          <a:p>
            <a:r>
              <a:rPr lang="fr-FR" altLang="fr-FR" u="sng">
                <a:ea typeface="ＭＳ Ｐゴシック" charset="-128"/>
              </a:rPr>
              <a:t>Galaxy</a:t>
            </a:r>
            <a:r>
              <a:rPr lang="fr-FR" altLang="fr-FR">
                <a:ea typeface="ＭＳ Ｐゴシック" charset="-128"/>
              </a:rPr>
              <a:t>: user-friendly interface to NGS pipelines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9184" y="5391716"/>
            <a:ext cx="7485635" cy="1044256"/>
          </a:xfrm>
        </p:spPr>
        <p:txBody>
          <a:bodyPr/>
          <a:lstStyle/>
          <a:p>
            <a:r>
              <a:rPr lang="fr-FR" altLang="fr-FR" sz="1704">
                <a:ea typeface="ＭＳ Ｐゴシック" charset="-128"/>
              </a:rPr>
              <a:t>Interest: avoiding Unix command line + traçability</a:t>
            </a:r>
          </a:p>
          <a:p>
            <a:r>
              <a:rPr lang="fr-FR" altLang="fr-FR" sz="1704">
                <a:ea typeface="ＭＳ Ｐゴシック" charset="-128"/>
              </a:rPr>
              <a:t>But: running NGS workflow on real human data often requires a computer cluster (will not run on a single-node Galaxy server) </a:t>
            </a:r>
            <a:endParaRPr lang="fr-FR" altLang="fr-FR" sz="1534">
              <a:ea typeface="ＭＳ Ｐゴシック" charset="-128"/>
            </a:endParaRPr>
          </a:p>
        </p:txBody>
      </p:sp>
      <p:pic>
        <p:nvPicPr>
          <p:cNvPr id="77827" name="Picture 2" descr="http://www.biorigami.com/wp-content/uploads/2011/12/Galaxy-interface1-1024x765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973" y="2219721"/>
            <a:ext cx="3971418" cy="296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ZoneTexte 3"/>
          <p:cNvSpPr txBox="1">
            <a:spLocks noChangeArrowheads="1"/>
          </p:cNvSpPr>
          <p:nvPr/>
        </p:nvSpPr>
        <p:spPr bwMode="auto">
          <a:xfrm>
            <a:off x="6464376" y="4919636"/>
            <a:ext cx="1476686" cy="30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fr-FR" sz="1363">
                <a:latin typeface="Arial" charset="0"/>
              </a:rPr>
              <a:t>Credit: Biorigami</a:t>
            </a:r>
          </a:p>
        </p:txBody>
      </p:sp>
      <p:sp>
        <p:nvSpPr>
          <p:cNvPr id="2" name="Parallélogramme 1">
            <a:extLst>
              <a:ext uri="{FF2B5EF4-FFF2-40B4-BE49-F238E27FC236}">
                <a16:creationId xmlns:a16="http://schemas.microsoft.com/office/drawing/2014/main" id="{01C82422-CA0D-A44A-1CBD-37371CF58FB4}"/>
              </a:ext>
            </a:extLst>
          </p:cNvPr>
          <p:cNvSpPr/>
          <p:nvPr/>
        </p:nvSpPr>
        <p:spPr>
          <a:xfrm rot="21273208">
            <a:off x="1058211" y="3949005"/>
            <a:ext cx="1872208" cy="3967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8980954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860" y="646439"/>
            <a:ext cx="7974210" cy="1129972"/>
          </a:xfrm>
        </p:spPr>
        <p:txBody>
          <a:bodyPr/>
          <a:lstStyle/>
          <a:p>
            <a:r>
              <a:rPr lang="fr-FR" sz="3692" dirty="0"/>
              <a:t>Minimal starter pack </a:t>
            </a:r>
            <a:br>
              <a:rPr lang="fr-FR" sz="3692" dirty="0"/>
            </a:br>
            <a:r>
              <a:rPr lang="fr-FR" sz="3692" dirty="0"/>
              <a:t>for cancer genomics analysis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335" y="3186028"/>
            <a:ext cx="3913234" cy="2165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640103"/>
            <a:ext cx="1836195" cy="142305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519020" y="5523648"/>
            <a:ext cx="219399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>
                <a:latin typeface="Calibri" charset="0"/>
                <a:ea typeface="Calibri" charset="0"/>
                <a:cs typeface="Calibri" charset="0"/>
              </a:rPr>
              <a:t>Visualisation: IGV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84458" y="2436081"/>
            <a:ext cx="470224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 dirty="0">
                <a:latin typeface="Calibri" charset="0"/>
                <a:ea typeface="Calibri" charset="0"/>
                <a:cs typeface="Calibri" charset="0"/>
              </a:rPr>
              <a:t>File formats: </a:t>
            </a:r>
            <a:r>
              <a:rPr lang="fr-FR" sz="2215" dirty="0" err="1">
                <a:latin typeface="Calibri" charset="0"/>
                <a:ea typeface="Calibri" charset="0"/>
                <a:cs typeface="Calibri" charset="0"/>
              </a:rPr>
              <a:t>Fastq</a:t>
            </a:r>
            <a:r>
              <a:rPr lang="fr-FR" sz="2215" dirty="0">
                <a:latin typeface="Calibri" charset="0"/>
                <a:ea typeface="Calibri" charset="0"/>
                <a:cs typeface="Calibri" charset="0"/>
              </a:rPr>
              <a:t>, BAM, VCF, BED, GFF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CCF36-620E-D540-25EF-F16EE4ABD98C}"/>
              </a:ext>
            </a:extLst>
          </p:cNvPr>
          <p:cNvSpPr txBox="1"/>
          <p:nvPr/>
        </p:nvSpPr>
        <p:spPr>
          <a:xfrm>
            <a:off x="5703418" y="4327194"/>
            <a:ext cx="2592287" cy="944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46">
                <a:latin typeface="Calibri" panose="020F0502020204030204" pitchFamily="34" charset="0"/>
                <a:cs typeface="Calibri" panose="020F0502020204030204" pitchFamily="34" charset="0"/>
              </a:rPr>
              <a:t>Statistics on expression, mutation, methylation tables</a:t>
            </a:r>
          </a:p>
        </p:txBody>
      </p:sp>
      <p:sp>
        <p:nvSpPr>
          <p:cNvPr id="6" name="Parallélogramme 5">
            <a:extLst>
              <a:ext uri="{FF2B5EF4-FFF2-40B4-BE49-F238E27FC236}">
                <a16:creationId xmlns:a16="http://schemas.microsoft.com/office/drawing/2014/main" id="{A3568268-DEE1-6E26-611C-6570BFAC994F}"/>
              </a:ext>
            </a:extLst>
          </p:cNvPr>
          <p:cNvSpPr/>
          <p:nvPr/>
        </p:nvSpPr>
        <p:spPr>
          <a:xfrm rot="21273208">
            <a:off x="1679914" y="4165029"/>
            <a:ext cx="1872208" cy="3967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C2A442B4-A4E0-055D-00E0-6AB31BF8C54A}"/>
              </a:ext>
            </a:extLst>
          </p:cNvPr>
          <p:cNvSpPr/>
          <p:nvPr/>
        </p:nvSpPr>
        <p:spPr>
          <a:xfrm rot="21273208">
            <a:off x="5570333" y="5406446"/>
            <a:ext cx="2858459" cy="396746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2 DAYS</a:t>
            </a:r>
          </a:p>
        </p:txBody>
      </p:sp>
    </p:spTree>
    <p:extLst>
      <p:ext uri="{BB962C8B-B14F-4D97-AF65-F5344CB8AC3E}">
        <p14:creationId xmlns:p14="http://schemas.microsoft.com/office/powerpoint/2010/main" val="1704900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FA4D9-2593-A145-BD35-9D0D325E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Thank you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D20894-1A43-5A4A-AEC4-ACDE91E0A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48880"/>
            <a:ext cx="7772400" cy="3747120"/>
          </a:xfrm>
        </p:spPr>
        <p:txBody>
          <a:bodyPr/>
          <a:lstStyle/>
          <a:p>
            <a:r>
              <a:rPr lang="fr-FR"/>
              <a:t>Next:</a:t>
            </a:r>
          </a:p>
          <a:p>
            <a:pPr lvl="1"/>
            <a:r>
              <a:rPr lang="fr-FR"/>
              <a:t>Practice: Exome-seq analysis with Galaxy</a:t>
            </a:r>
          </a:p>
        </p:txBody>
      </p:sp>
    </p:spTree>
    <p:extLst>
      <p:ext uri="{BB962C8B-B14F-4D97-AF65-F5344CB8AC3E}">
        <p14:creationId xmlns:p14="http://schemas.microsoft.com/office/powerpoint/2010/main" val="414237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8CB0B9-122D-6F45-8E09-36AAC0183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32" y="782467"/>
            <a:ext cx="7772400" cy="4114800"/>
          </a:xfrm>
          <a:noFill/>
          <a:ln>
            <a:noFill/>
          </a:ln>
        </p:spPr>
        <p:txBody>
          <a:bodyPr/>
          <a:lstStyle/>
          <a:p>
            <a:r>
              <a:rPr lang="fr-FR"/>
              <a:t>Le cancer: une maladie du génome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83F999-FE83-F146-848A-684CEC7FE6C7}"/>
              </a:ext>
            </a:extLst>
          </p:cNvPr>
          <p:cNvSpPr txBox="1"/>
          <p:nvPr/>
        </p:nvSpPr>
        <p:spPr>
          <a:xfrm>
            <a:off x="3896879" y="4991871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‘Founder’ or ‘driver’</a:t>
            </a:r>
          </a:p>
          <a:p>
            <a:pPr algn="ctr"/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8E8C2D-4E7B-1E46-9453-5699B95A2E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80" y="3749402"/>
            <a:ext cx="1472513" cy="1150930"/>
          </a:xfrm>
          <a:prstGeom prst="rect">
            <a:avLst/>
          </a:prstGeom>
        </p:spPr>
      </p:pic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E7C63733-BBD2-0642-A160-83EBDB2F0AE0}"/>
              </a:ext>
            </a:extLst>
          </p:cNvPr>
          <p:cNvSpPr/>
          <p:nvPr/>
        </p:nvSpPr>
        <p:spPr>
          <a:xfrm>
            <a:off x="323528" y="3749402"/>
            <a:ext cx="1691640" cy="1093034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A66CFCC-69F9-1F42-9E8E-98C5C4ECE633}"/>
              </a:ext>
            </a:extLst>
          </p:cNvPr>
          <p:cNvCxnSpPr>
            <a:cxnSpLocks/>
          </p:cNvCxnSpPr>
          <p:nvPr/>
        </p:nvCxnSpPr>
        <p:spPr>
          <a:xfrm>
            <a:off x="2108520" y="4291884"/>
            <a:ext cx="4068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ADA636A0-7AB2-0747-BBEB-BFE3D9AB5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3560" y="3755498"/>
            <a:ext cx="1472513" cy="1150930"/>
          </a:xfrm>
          <a:prstGeom prst="rect">
            <a:avLst/>
          </a:prstGeom>
        </p:spPr>
      </p:pic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A6629C93-1319-2045-AB10-468B0F42E092}"/>
              </a:ext>
            </a:extLst>
          </p:cNvPr>
          <p:cNvSpPr/>
          <p:nvPr/>
        </p:nvSpPr>
        <p:spPr>
          <a:xfrm>
            <a:off x="2587408" y="3755498"/>
            <a:ext cx="1691640" cy="1093034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3313A9E-B17A-524A-A224-BBBFD6CF4C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368" y="3761594"/>
            <a:ext cx="1472513" cy="1150930"/>
          </a:xfrm>
          <a:prstGeom prst="rect">
            <a:avLst/>
          </a:prstGeom>
        </p:spPr>
      </p:pic>
      <p:sp>
        <p:nvSpPr>
          <p:cNvPr id="14" name="Rectangle à coins arrondis 13">
            <a:extLst>
              <a:ext uri="{FF2B5EF4-FFF2-40B4-BE49-F238E27FC236}">
                <a16:creationId xmlns:a16="http://schemas.microsoft.com/office/drawing/2014/main" id="{C2C7A3FC-499C-E64F-941E-4692947795D6}"/>
              </a:ext>
            </a:extLst>
          </p:cNvPr>
          <p:cNvSpPr/>
          <p:nvPr/>
        </p:nvSpPr>
        <p:spPr>
          <a:xfrm>
            <a:off x="4875216" y="3761594"/>
            <a:ext cx="1691640" cy="1093034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FC36379-BB8E-0C48-B83B-21CD93DC7619}"/>
              </a:ext>
            </a:extLst>
          </p:cNvPr>
          <p:cNvCxnSpPr>
            <a:cxnSpLocks/>
          </p:cNvCxnSpPr>
          <p:nvPr/>
        </p:nvCxnSpPr>
        <p:spPr>
          <a:xfrm>
            <a:off x="4355976" y="4291884"/>
            <a:ext cx="4068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Éclair 17">
            <a:extLst>
              <a:ext uri="{FF2B5EF4-FFF2-40B4-BE49-F238E27FC236}">
                <a16:creationId xmlns:a16="http://schemas.microsoft.com/office/drawing/2014/main" id="{D57B5FD7-06AE-D14E-95F6-565F09ECB7F0}"/>
              </a:ext>
            </a:extLst>
          </p:cNvPr>
          <p:cNvSpPr/>
          <p:nvPr/>
        </p:nvSpPr>
        <p:spPr>
          <a:xfrm>
            <a:off x="2027360" y="3178688"/>
            <a:ext cx="296792" cy="68044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0D3284-5876-E04F-AA63-2E3EA9F419AB}"/>
              </a:ext>
            </a:extLst>
          </p:cNvPr>
          <p:cNvSpPr txBox="1"/>
          <p:nvPr/>
        </p:nvSpPr>
        <p:spPr>
          <a:xfrm>
            <a:off x="2258377" y="2820956"/>
            <a:ext cx="203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Aging, environment</a:t>
            </a:r>
          </a:p>
        </p:txBody>
      </p:sp>
      <p:sp>
        <p:nvSpPr>
          <p:cNvPr id="20" name="Losange 19">
            <a:extLst>
              <a:ext uri="{FF2B5EF4-FFF2-40B4-BE49-F238E27FC236}">
                <a16:creationId xmlns:a16="http://schemas.microsoft.com/office/drawing/2014/main" id="{E4830B78-F6B7-E64D-935F-F525B8F66E72}"/>
              </a:ext>
            </a:extLst>
          </p:cNvPr>
          <p:cNvSpPr/>
          <p:nvPr/>
        </p:nvSpPr>
        <p:spPr>
          <a:xfrm>
            <a:off x="3269895" y="3950208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Losange 20">
            <a:extLst>
              <a:ext uri="{FF2B5EF4-FFF2-40B4-BE49-F238E27FC236}">
                <a16:creationId xmlns:a16="http://schemas.microsoft.com/office/drawing/2014/main" id="{5B3A4A14-8B5B-A749-B556-C6BBE0A5FC08}"/>
              </a:ext>
            </a:extLst>
          </p:cNvPr>
          <p:cNvSpPr/>
          <p:nvPr/>
        </p:nvSpPr>
        <p:spPr>
          <a:xfrm>
            <a:off x="2697504" y="4005064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Losange 21">
            <a:extLst>
              <a:ext uri="{FF2B5EF4-FFF2-40B4-BE49-F238E27FC236}">
                <a16:creationId xmlns:a16="http://schemas.microsoft.com/office/drawing/2014/main" id="{F2124839-E2F4-F94A-82F4-48F9AE4E2205}"/>
              </a:ext>
            </a:extLst>
          </p:cNvPr>
          <p:cNvSpPr/>
          <p:nvPr/>
        </p:nvSpPr>
        <p:spPr>
          <a:xfrm>
            <a:off x="3450297" y="4437112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Losange 27">
            <a:extLst>
              <a:ext uri="{FF2B5EF4-FFF2-40B4-BE49-F238E27FC236}">
                <a16:creationId xmlns:a16="http://schemas.microsoft.com/office/drawing/2014/main" id="{9BDB717B-899F-464C-865F-49EEAB510985}"/>
              </a:ext>
            </a:extLst>
          </p:cNvPr>
          <p:cNvSpPr/>
          <p:nvPr/>
        </p:nvSpPr>
        <p:spPr>
          <a:xfrm>
            <a:off x="5554493" y="3962317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Losange 28">
            <a:extLst>
              <a:ext uri="{FF2B5EF4-FFF2-40B4-BE49-F238E27FC236}">
                <a16:creationId xmlns:a16="http://schemas.microsoft.com/office/drawing/2014/main" id="{7C33E8A2-92D9-CA4C-920E-377D7C04D64D}"/>
              </a:ext>
            </a:extLst>
          </p:cNvPr>
          <p:cNvSpPr/>
          <p:nvPr/>
        </p:nvSpPr>
        <p:spPr>
          <a:xfrm>
            <a:off x="4982102" y="4017173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Losange 29">
            <a:extLst>
              <a:ext uri="{FF2B5EF4-FFF2-40B4-BE49-F238E27FC236}">
                <a16:creationId xmlns:a16="http://schemas.microsoft.com/office/drawing/2014/main" id="{DBBD8090-681E-6941-B153-CA1DDB9EA65B}"/>
              </a:ext>
            </a:extLst>
          </p:cNvPr>
          <p:cNvSpPr/>
          <p:nvPr/>
        </p:nvSpPr>
        <p:spPr>
          <a:xfrm>
            <a:off x="5734895" y="4449221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Losange 30">
            <a:extLst>
              <a:ext uri="{FF2B5EF4-FFF2-40B4-BE49-F238E27FC236}">
                <a16:creationId xmlns:a16="http://schemas.microsoft.com/office/drawing/2014/main" id="{EFFC6758-2343-ED4F-BB3B-6BBD5FE4302D}"/>
              </a:ext>
            </a:extLst>
          </p:cNvPr>
          <p:cNvSpPr/>
          <p:nvPr/>
        </p:nvSpPr>
        <p:spPr>
          <a:xfrm>
            <a:off x="5909787" y="4025390"/>
            <a:ext cx="146304" cy="168250"/>
          </a:xfrm>
          <a:prstGeom prst="diamond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0175F64-20B7-2C4B-8B3C-21B740C3FC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2854" y="3754337"/>
            <a:ext cx="1472513" cy="1150930"/>
          </a:xfrm>
          <a:prstGeom prst="rect">
            <a:avLst/>
          </a:prstGeom>
        </p:spPr>
      </p:pic>
      <p:sp>
        <p:nvSpPr>
          <p:cNvPr id="34" name="Losange 33">
            <a:extLst>
              <a:ext uri="{FF2B5EF4-FFF2-40B4-BE49-F238E27FC236}">
                <a16:creationId xmlns:a16="http://schemas.microsoft.com/office/drawing/2014/main" id="{F2D68EFD-BE71-5D46-8097-7CF30F2C478B}"/>
              </a:ext>
            </a:extLst>
          </p:cNvPr>
          <p:cNvSpPr/>
          <p:nvPr/>
        </p:nvSpPr>
        <p:spPr>
          <a:xfrm>
            <a:off x="7825979" y="3955060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Losange 34">
            <a:extLst>
              <a:ext uri="{FF2B5EF4-FFF2-40B4-BE49-F238E27FC236}">
                <a16:creationId xmlns:a16="http://schemas.microsoft.com/office/drawing/2014/main" id="{096879BD-26BC-3D47-9DDE-CDE5A2F27F36}"/>
              </a:ext>
            </a:extLst>
          </p:cNvPr>
          <p:cNvSpPr/>
          <p:nvPr/>
        </p:nvSpPr>
        <p:spPr>
          <a:xfrm>
            <a:off x="7253588" y="4009916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Losange 35">
            <a:extLst>
              <a:ext uri="{FF2B5EF4-FFF2-40B4-BE49-F238E27FC236}">
                <a16:creationId xmlns:a16="http://schemas.microsoft.com/office/drawing/2014/main" id="{21D6A124-554C-C345-96A8-A1F8E835A22C}"/>
              </a:ext>
            </a:extLst>
          </p:cNvPr>
          <p:cNvSpPr/>
          <p:nvPr/>
        </p:nvSpPr>
        <p:spPr>
          <a:xfrm>
            <a:off x="8006381" y="4441964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Losange 36">
            <a:extLst>
              <a:ext uri="{FF2B5EF4-FFF2-40B4-BE49-F238E27FC236}">
                <a16:creationId xmlns:a16="http://schemas.microsoft.com/office/drawing/2014/main" id="{283122F8-A838-4649-92AD-34B6AADE9C3E}"/>
              </a:ext>
            </a:extLst>
          </p:cNvPr>
          <p:cNvSpPr/>
          <p:nvPr/>
        </p:nvSpPr>
        <p:spPr>
          <a:xfrm>
            <a:off x="8181273" y="4018133"/>
            <a:ext cx="146304" cy="168250"/>
          </a:xfrm>
          <a:prstGeom prst="diamond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Losange 37">
            <a:extLst>
              <a:ext uri="{FF2B5EF4-FFF2-40B4-BE49-F238E27FC236}">
                <a16:creationId xmlns:a16="http://schemas.microsoft.com/office/drawing/2014/main" id="{E29DF1B2-5715-D148-813A-70C9ECB9635E}"/>
              </a:ext>
            </a:extLst>
          </p:cNvPr>
          <p:cNvSpPr/>
          <p:nvPr/>
        </p:nvSpPr>
        <p:spPr>
          <a:xfrm>
            <a:off x="7453446" y="4384038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Losange 38">
            <a:extLst>
              <a:ext uri="{FF2B5EF4-FFF2-40B4-BE49-F238E27FC236}">
                <a16:creationId xmlns:a16="http://schemas.microsoft.com/office/drawing/2014/main" id="{6783FD27-6343-E94B-A0ED-B75D9C054892}"/>
              </a:ext>
            </a:extLst>
          </p:cNvPr>
          <p:cNvSpPr/>
          <p:nvPr/>
        </p:nvSpPr>
        <p:spPr>
          <a:xfrm>
            <a:off x="8379167" y="4252934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Losange 39">
            <a:extLst>
              <a:ext uri="{FF2B5EF4-FFF2-40B4-BE49-F238E27FC236}">
                <a16:creationId xmlns:a16="http://schemas.microsoft.com/office/drawing/2014/main" id="{D92ECD87-2C0D-CE40-A058-C352F4B41725}"/>
              </a:ext>
            </a:extLst>
          </p:cNvPr>
          <p:cNvSpPr/>
          <p:nvPr/>
        </p:nvSpPr>
        <p:spPr>
          <a:xfrm>
            <a:off x="8200089" y="4298391"/>
            <a:ext cx="146304" cy="16825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Éclair 40">
            <a:extLst>
              <a:ext uri="{FF2B5EF4-FFF2-40B4-BE49-F238E27FC236}">
                <a16:creationId xmlns:a16="http://schemas.microsoft.com/office/drawing/2014/main" id="{EC13EB2E-C9E5-FB41-9E06-117B58D0FAD2}"/>
              </a:ext>
            </a:extLst>
          </p:cNvPr>
          <p:cNvSpPr/>
          <p:nvPr/>
        </p:nvSpPr>
        <p:spPr>
          <a:xfrm>
            <a:off x="4289914" y="3178688"/>
            <a:ext cx="296792" cy="68044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D32880E-243B-6147-9535-93BA3E7C16CD}"/>
              </a:ext>
            </a:extLst>
          </p:cNvPr>
          <p:cNvCxnSpPr>
            <a:cxnSpLocks/>
          </p:cNvCxnSpPr>
          <p:nvPr/>
        </p:nvCxnSpPr>
        <p:spPr>
          <a:xfrm>
            <a:off x="6665422" y="4280161"/>
            <a:ext cx="4068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2D63B5D0-8719-5A4B-B238-990F03EBBAEA}"/>
              </a:ext>
            </a:extLst>
          </p:cNvPr>
          <p:cNvSpPr txBox="1"/>
          <p:nvPr/>
        </p:nvSpPr>
        <p:spPr>
          <a:xfrm>
            <a:off x="5917031" y="4956323"/>
            <a:ext cx="1876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Cell transformation</a:t>
            </a:r>
          </a:p>
          <a:p>
            <a:pPr algn="ctr"/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+ mutation buildup</a:t>
            </a:r>
          </a:p>
        </p:txBody>
      </p:sp>
      <p:sp>
        <p:nvSpPr>
          <p:cNvPr id="44" name="Forme libre 43">
            <a:extLst>
              <a:ext uri="{FF2B5EF4-FFF2-40B4-BE49-F238E27FC236}">
                <a16:creationId xmlns:a16="http://schemas.microsoft.com/office/drawing/2014/main" id="{973E2B31-B0E6-3147-8CA2-255AC974FE90}"/>
              </a:ext>
            </a:extLst>
          </p:cNvPr>
          <p:cNvSpPr/>
          <p:nvPr/>
        </p:nvSpPr>
        <p:spPr>
          <a:xfrm>
            <a:off x="7121211" y="3717032"/>
            <a:ext cx="1684658" cy="1193425"/>
          </a:xfrm>
          <a:custGeom>
            <a:avLst/>
            <a:gdLst>
              <a:gd name="connsiteX0" fmla="*/ 202699 w 1684658"/>
              <a:gd name="connsiteY0" fmla="*/ 4505 h 1288268"/>
              <a:gd name="connsiteX1" fmla="*/ 13513 w 1684658"/>
              <a:gd name="connsiteY1" fmla="*/ 238735 h 1288268"/>
              <a:gd name="connsiteX2" fmla="*/ 31531 w 1684658"/>
              <a:gd name="connsiteY2" fmla="*/ 684674 h 1288268"/>
              <a:gd name="connsiteX3" fmla="*/ 0 w 1684658"/>
              <a:gd name="connsiteY3" fmla="*/ 914400 h 1288268"/>
              <a:gd name="connsiteX4" fmla="*/ 54053 w 1684658"/>
              <a:gd name="connsiteY4" fmla="*/ 1103586 h 1288268"/>
              <a:gd name="connsiteX5" fmla="*/ 382877 w 1684658"/>
              <a:gd name="connsiteY5" fmla="*/ 1288268 h 1288268"/>
              <a:gd name="connsiteX6" fmla="*/ 774762 w 1684658"/>
              <a:gd name="connsiteY6" fmla="*/ 1112595 h 1288268"/>
              <a:gd name="connsiteX7" fmla="*/ 1130613 w 1684658"/>
              <a:gd name="connsiteY7" fmla="*/ 1211693 h 1288268"/>
              <a:gd name="connsiteX8" fmla="*/ 1342321 w 1684658"/>
              <a:gd name="connsiteY8" fmla="*/ 1139622 h 1288268"/>
              <a:gd name="connsiteX9" fmla="*/ 1527003 w 1684658"/>
              <a:gd name="connsiteY9" fmla="*/ 1166648 h 1288268"/>
              <a:gd name="connsiteX10" fmla="*/ 1617091 w 1684658"/>
              <a:gd name="connsiteY10" fmla="*/ 1063046 h 1288268"/>
              <a:gd name="connsiteX11" fmla="*/ 1617091 w 1684658"/>
              <a:gd name="connsiteY11" fmla="*/ 788276 h 1288268"/>
              <a:gd name="connsiteX12" fmla="*/ 1684658 w 1684658"/>
              <a:gd name="connsiteY12" fmla="*/ 490983 h 1288268"/>
              <a:gd name="connsiteX13" fmla="*/ 1549525 w 1684658"/>
              <a:gd name="connsiteY13" fmla="*/ 117115 h 1288268"/>
              <a:gd name="connsiteX14" fmla="*/ 1247728 w 1684658"/>
              <a:gd name="connsiteY14" fmla="*/ 58558 h 1288268"/>
              <a:gd name="connsiteX15" fmla="*/ 981966 w 1684658"/>
              <a:gd name="connsiteY15" fmla="*/ 112611 h 1288268"/>
              <a:gd name="connsiteX16" fmla="*/ 621612 w 1684658"/>
              <a:gd name="connsiteY16" fmla="*/ 0 h 1288268"/>
              <a:gd name="connsiteX17" fmla="*/ 382877 w 1684658"/>
              <a:gd name="connsiteY17" fmla="*/ 85584 h 1288268"/>
              <a:gd name="connsiteX18" fmla="*/ 202699 w 1684658"/>
              <a:gd name="connsiteY18" fmla="*/ 4505 h 1288268"/>
              <a:gd name="connsiteX0" fmla="*/ 202699 w 1684658"/>
              <a:gd name="connsiteY0" fmla="*/ 4505 h 1288268"/>
              <a:gd name="connsiteX1" fmla="*/ 13513 w 1684658"/>
              <a:gd name="connsiteY1" fmla="*/ 238735 h 1288268"/>
              <a:gd name="connsiteX2" fmla="*/ 31531 w 1684658"/>
              <a:gd name="connsiteY2" fmla="*/ 684674 h 1288268"/>
              <a:gd name="connsiteX3" fmla="*/ 0 w 1684658"/>
              <a:gd name="connsiteY3" fmla="*/ 914400 h 1288268"/>
              <a:gd name="connsiteX4" fmla="*/ 54053 w 1684658"/>
              <a:gd name="connsiteY4" fmla="*/ 1103586 h 1288268"/>
              <a:gd name="connsiteX5" fmla="*/ 382877 w 1684658"/>
              <a:gd name="connsiteY5" fmla="*/ 1288268 h 1288268"/>
              <a:gd name="connsiteX6" fmla="*/ 786873 w 1684658"/>
              <a:gd name="connsiteY6" fmla="*/ 1167095 h 1288268"/>
              <a:gd name="connsiteX7" fmla="*/ 1130613 w 1684658"/>
              <a:gd name="connsiteY7" fmla="*/ 1211693 h 1288268"/>
              <a:gd name="connsiteX8" fmla="*/ 1342321 w 1684658"/>
              <a:gd name="connsiteY8" fmla="*/ 1139622 h 1288268"/>
              <a:gd name="connsiteX9" fmla="*/ 1527003 w 1684658"/>
              <a:gd name="connsiteY9" fmla="*/ 1166648 h 1288268"/>
              <a:gd name="connsiteX10" fmla="*/ 1617091 w 1684658"/>
              <a:gd name="connsiteY10" fmla="*/ 1063046 h 1288268"/>
              <a:gd name="connsiteX11" fmla="*/ 1617091 w 1684658"/>
              <a:gd name="connsiteY11" fmla="*/ 788276 h 1288268"/>
              <a:gd name="connsiteX12" fmla="*/ 1684658 w 1684658"/>
              <a:gd name="connsiteY12" fmla="*/ 490983 h 1288268"/>
              <a:gd name="connsiteX13" fmla="*/ 1549525 w 1684658"/>
              <a:gd name="connsiteY13" fmla="*/ 117115 h 1288268"/>
              <a:gd name="connsiteX14" fmla="*/ 1247728 w 1684658"/>
              <a:gd name="connsiteY14" fmla="*/ 58558 h 1288268"/>
              <a:gd name="connsiteX15" fmla="*/ 981966 w 1684658"/>
              <a:gd name="connsiteY15" fmla="*/ 112611 h 1288268"/>
              <a:gd name="connsiteX16" fmla="*/ 621612 w 1684658"/>
              <a:gd name="connsiteY16" fmla="*/ 0 h 1288268"/>
              <a:gd name="connsiteX17" fmla="*/ 382877 w 1684658"/>
              <a:gd name="connsiteY17" fmla="*/ 85584 h 1288268"/>
              <a:gd name="connsiteX18" fmla="*/ 202699 w 1684658"/>
              <a:gd name="connsiteY18" fmla="*/ 4505 h 1288268"/>
              <a:gd name="connsiteX0" fmla="*/ 202699 w 1684658"/>
              <a:gd name="connsiteY0" fmla="*/ 4505 h 1245879"/>
              <a:gd name="connsiteX1" fmla="*/ 13513 w 1684658"/>
              <a:gd name="connsiteY1" fmla="*/ 238735 h 1245879"/>
              <a:gd name="connsiteX2" fmla="*/ 31531 w 1684658"/>
              <a:gd name="connsiteY2" fmla="*/ 684674 h 1245879"/>
              <a:gd name="connsiteX3" fmla="*/ 0 w 1684658"/>
              <a:gd name="connsiteY3" fmla="*/ 914400 h 1245879"/>
              <a:gd name="connsiteX4" fmla="*/ 54053 w 1684658"/>
              <a:gd name="connsiteY4" fmla="*/ 1103586 h 1245879"/>
              <a:gd name="connsiteX5" fmla="*/ 285987 w 1684658"/>
              <a:gd name="connsiteY5" fmla="*/ 1245879 h 1245879"/>
              <a:gd name="connsiteX6" fmla="*/ 786873 w 1684658"/>
              <a:gd name="connsiteY6" fmla="*/ 1167095 h 1245879"/>
              <a:gd name="connsiteX7" fmla="*/ 1130613 w 1684658"/>
              <a:gd name="connsiteY7" fmla="*/ 1211693 h 1245879"/>
              <a:gd name="connsiteX8" fmla="*/ 1342321 w 1684658"/>
              <a:gd name="connsiteY8" fmla="*/ 1139622 h 1245879"/>
              <a:gd name="connsiteX9" fmla="*/ 1527003 w 1684658"/>
              <a:gd name="connsiteY9" fmla="*/ 1166648 h 1245879"/>
              <a:gd name="connsiteX10" fmla="*/ 1617091 w 1684658"/>
              <a:gd name="connsiteY10" fmla="*/ 1063046 h 1245879"/>
              <a:gd name="connsiteX11" fmla="*/ 1617091 w 1684658"/>
              <a:gd name="connsiteY11" fmla="*/ 788276 h 1245879"/>
              <a:gd name="connsiteX12" fmla="*/ 1684658 w 1684658"/>
              <a:gd name="connsiteY12" fmla="*/ 490983 h 1245879"/>
              <a:gd name="connsiteX13" fmla="*/ 1549525 w 1684658"/>
              <a:gd name="connsiteY13" fmla="*/ 117115 h 1245879"/>
              <a:gd name="connsiteX14" fmla="*/ 1247728 w 1684658"/>
              <a:gd name="connsiteY14" fmla="*/ 58558 h 1245879"/>
              <a:gd name="connsiteX15" fmla="*/ 981966 w 1684658"/>
              <a:gd name="connsiteY15" fmla="*/ 112611 h 1245879"/>
              <a:gd name="connsiteX16" fmla="*/ 621612 w 1684658"/>
              <a:gd name="connsiteY16" fmla="*/ 0 h 1245879"/>
              <a:gd name="connsiteX17" fmla="*/ 382877 w 1684658"/>
              <a:gd name="connsiteY17" fmla="*/ 85584 h 1245879"/>
              <a:gd name="connsiteX18" fmla="*/ 202699 w 1684658"/>
              <a:gd name="connsiteY18" fmla="*/ 4505 h 124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4658" h="1245879">
                <a:moveTo>
                  <a:pt x="202699" y="4505"/>
                </a:moveTo>
                <a:lnTo>
                  <a:pt x="13513" y="238735"/>
                </a:lnTo>
                <a:lnTo>
                  <a:pt x="31531" y="684674"/>
                </a:lnTo>
                <a:lnTo>
                  <a:pt x="0" y="914400"/>
                </a:lnTo>
                <a:lnTo>
                  <a:pt x="54053" y="1103586"/>
                </a:lnTo>
                <a:lnTo>
                  <a:pt x="285987" y="1245879"/>
                </a:lnTo>
                <a:lnTo>
                  <a:pt x="786873" y="1167095"/>
                </a:lnTo>
                <a:lnTo>
                  <a:pt x="1130613" y="1211693"/>
                </a:lnTo>
                <a:lnTo>
                  <a:pt x="1342321" y="1139622"/>
                </a:lnTo>
                <a:lnTo>
                  <a:pt x="1527003" y="1166648"/>
                </a:lnTo>
                <a:lnTo>
                  <a:pt x="1617091" y="1063046"/>
                </a:lnTo>
                <a:lnTo>
                  <a:pt x="1617091" y="788276"/>
                </a:lnTo>
                <a:lnTo>
                  <a:pt x="1684658" y="490983"/>
                </a:lnTo>
                <a:lnTo>
                  <a:pt x="1549525" y="117115"/>
                </a:lnTo>
                <a:lnTo>
                  <a:pt x="1247728" y="58558"/>
                </a:lnTo>
                <a:lnTo>
                  <a:pt x="981966" y="112611"/>
                </a:lnTo>
                <a:lnTo>
                  <a:pt x="621612" y="0"/>
                </a:lnTo>
                <a:lnTo>
                  <a:pt x="382877" y="85584"/>
                </a:lnTo>
                <a:lnTo>
                  <a:pt x="202699" y="4505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047E47B-1BC7-4144-BCA6-EA211132A123}"/>
              </a:ext>
            </a:extLst>
          </p:cNvPr>
          <p:cNvSpPr txBox="1"/>
          <p:nvPr/>
        </p:nvSpPr>
        <p:spPr>
          <a:xfrm>
            <a:off x="4922999" y="3019741"/>
            <a:ext cx="16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>
                <a:latin typeface="Calibri" panose="020F0502020204030204" pitchFamily="34" charset="0"/>
                <a:cs typeface="Calibri" panose="020F0502020204030204" pitchFamily="34" charset="0"/>
              </a:rPr>
              <a:t>CSC=cancer stem cell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BBF729-BA29-8141-89D4-F97DC2F7DCF3}"/>
              </a:ext>
            </a:extLst>
          </p:cNvPr>
          <p:cNvSpPr/>
          <p:nvPr/>
        </p:nvSpPr>
        <p:spPr>
          <a:xfrm>
            <a:off x="7679445" y="3848502"/>
            <a:ext cx="102286" cy="286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F3E3589-E40F-0F40-ADC9-2E65AED6E460}"/>
              </a:ext>
            </a:extLst>
          </p:cNvPr>
          <p:cNvSpPr/>
          <p:nvPr/>
        </p:nvSpPr>
        <p:spPr>
          <a:xfrm>
            <a:off x="8440199" y="4504754"/>
            <a:ext cx="110373" cy="250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46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685800" y="252875"/>
            <a:ext cx="7772400" cy="1675136"/>
          </a:xfrm>
        </p:spPr>
        <p:txBody>
          <a:bodyPr/>
          <a:lstStyle/>
          <a:p>
            <a:r>
              <a:rPr lang="fr-FR" sz="3323" dirty="0"/>
              <a:t>Evolution clonale des cellules cancéreuses</a:t>
            </a:r>
            <a:br>
              <a:rPr lang="fr-FR" sz="3323" dirty="0"/>
            </a:br>
            <a:endParaRPr lang="fr-FR" sz="3323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FDACD-934B-487E-A3FC-B4AC3FE759E0}" type="slidenum">
              <a:rPr lang="fr-FR" smtClean="0"/>
              <a:t>9</a:t>
            </a:fld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712B114-85C3-574E-8540-8026A62FE02E}"/>
              </a:ext>
            </a:extLst>
          </p:cNvPr>
          <p:cNvSpPr txBox="1"/>
          <p:nvPr/>
        </p:nvSpPr>
        <p:spPr>
          <a:xfrm>
            <a:off x="3970399" y="6422842"/>
            <a:ext cx="71365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>
                <a:latin typeface="Calibri" charset="0"/>
                <a:ea typeface="Calibri" charset="0"/>
                <a:cs typeface="Calibri" charset="0"/>
              </a:rPr>
              <a:t>time</a:t>
            </a:r>
          </a:p>
        </p:txBody>
      </p:sp>
      <p:sp>
        <p:nvSpPr>
          <p:cNvPr id="2" name="Forme libre 1">
            <a:extLst>
              <a:ext uri="{FF2B5EF4-FFF2-40B4-BE49-F238E27FC236}">
                <a16:creationId xmlns:a16="http://schemas.microsoft.com/office/drawing/2014/main" id="{09BAAB4C-035D-AA62-149A-71151C0F154D}"/>
              </a:ext>
            </a:extLst>
          </p:cNvPr>
          <p:cNvSpPr/>
          <p:nvPr/>
        </p:nvSpPr>
        <p:spPr>
          <a:xfrm>
            <a:off x="5508104" y="2448504"/>
            <a:ext cx="1483302" cy="1921391"/>
          </a:xfrm>
          <a:custGeom>
            <a:avLst/>
            <a:gdLst>
              <a:gd name="connsiteX0" fmla="*/ 543793 w 1449767"/>
              <a:gd name="connsiteY0" fmla="*/ 1779381 h 2003968"/>
              <a:gd name="connsiteX1" fmla="*/ 259588 w 1449767"/>
              <a:gd name="connsiteY1" fmla="*/ 1495176 h 2003968"/>
              <a:gd name="connsiteX2" fmla="*/ 432582 w 1449767"/>
              <a:gd name="connsiteY2" fmla="*/ 1210970 h 2003968"/>
              <a:gd name="connsiteX3" fmla="*/ 96 w 1449767"/>
              <a:gd name="connsiteY3" fmla="*/ 790841 h 2003968"/>
              <a:gd name="connsiteX4" fmla="*/ 395512 w 1449767"/>
              <a:gd name="connsiteY4" fmla="*/ 494278 h 2003968"/>
              <a:gd name="connsiteX5" fmla="*/ 655004 w 1449767"/>
              <a:gd name="connsiteY5" fmla="*/ 8 h 2003968"/>
              <a:gd name="connsiteX6" fmla="*/ 976279 w 1449767"/>
              <a:gd name="connsiteY6" fmla="*/ 481922 h 2003968"/>
              <a:gd name="connsiteX7" fmla="*/ 1445836 w 1449767"/>
              <a:gd name="connsiteY7" fmla="*/ 531349 h 2003968"/>
              <a:gd name="connsiteX8" fmla="*/ 1211058 w 1449767"/>
              <a:gd name="connsiteY8" fmla="*/ 1112116 h 2003968"/>
              <a:gd name="connsiteX9" fmla="*/ 1396409 w 1449767"/>
              <a:gd name="connsiteY9" fmla="*/ 1618743 h 2003968"/>
              <a:gd name="connsiteX10" fmla="*/ 988636 w 1449767"/>
              <a:gd name="connsiteY10" fmla="*/ 1618743 h 2003968"/>
              <a:gd name="connsiteX11" fmla="*/ 914496 w 1449767"/>
              <a:gd name="connsiteY11" fmla="*/ 2001803 h 2003968"/>
              <a:gd name="connsiteX12" fmla="*/ 543793 w 1449767"/>
              <a:gd name="connsiteY12" fmla="*/ 1779381 h 200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9767" h="2003968">
                <a:moveTo>
                  <a:pt x="543793" y="1779381"/>
                </a:moveTo>
                <a:cubicBezTo>
                  <a:pt x="434642" y="1694943"/>
                  <a:pt x="278123" y="1589911"/>
                  <a:pt x="259588" y="1495176"/>
                </a:cubicBezTo>
                <a:cubicBezTo>
                  <a:pt x="241053" y="1400441"/>
                  <a:pt x="475831" y="1328359"/>
                  <a:pt x="432582" y="1210970"/>
                </a:cubicBezTo>
                <a:cubicBezTo>
                  <a:pt x="389333" y="1093581"/>
                  <a:pt x="6274" y="910290"/>
                  <a:pt x="96" y="790841"/>
                </a:cubicBezTo>
                <a:cubicBezTo>
                  <a:pt x="-6082" y="671392"/>
                  <a:pt x="286361" y="626083"/>
                  <a:pt x="395512" y="494278"/>
                </a:cubicBezTo>
                <a:cubicBezTo>
                  <a:pt x="504663" y="362473"/>
                  <a:pt x="558210" y="2067"/>
                  <a:pt x="655004" y="8"/>
                </a:cubicBezTo>
                <a:cubicBezTo>
                  <a:pt x="751798" y="-2051"/>
                  <a:pt x="844474" y="393365"/>
                  <a:pt x="976279" y="481922"/>
                </a:cubicBezTo>
                <a:cubicBezTo>
                  <a:pt x="1108084" y="570479"/>
                  <a:pt x="1406706" y="426317"/>
                  <a:pt x="1445836" y="531349"/>
                </a:cubicBezTo>
                <a:cubicBezTo>
                  <a:pt x="1484966" y="636381"/>
                  <a:pt x="1219296" y="930884"/>
                  <a:pt x="1211058" y="1112116"/>
                </a:cubicBezTo>
                <a:cubicBezTo>
                  <a:pt x="1202820" y="1293348"/>
                  <a:pt x="1433479" y="1534305"/>
                  <a:pt x="1396409" y="1618743"/>
                </a:cubicBezTo>
                <a:cubicBezTo>
                  <a:pt x="1359339" y="1703181"/>
                  <a:pt x="1068955" y="1554900"/>
                  <a:pt x="988636" y="1618743"/>
                </a:cubicBezTo>
                <a:cubicBezTo>
                  <a:pt x="908317" y="1682586"/>
                  <a:pt x="994815" y="1979149"/>
                  <a:pt x="914496" y="2001803"/>
                </a:cubicBezTo>
                <a:cubicBezTo>
                  <a:pt x="834177" y="2024457"/>
                  <a:pt x="652944" y="1863819"/>
                  <a:pt x="543793" y="17793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23E164C4-CFA8-2DAE-25BC-B97C0758FC9B}"/>
              </a:ext>
            </a:extLst>
          </p:cNvPr>
          <p:cNvSpPr/>
          <p:nvPr/>
        </p:nvSpPr>
        <p:spPr>
          <a:xfrm>
            <a:off x="1842558" y="3228792"/>
            <a:ext cx="1152128" cy="1584176"/>
          </a:xfrm>
          <a:custGeom>
            <a:avLst/>
            <a:gdLst>
              <a:gd name="connsiteX0" fmla="*/ 15350 w 1149083"/>
              <a:gd name="connsiteY0" fmla="*/ 963671 h 1348878"/>
              <a:gd name="connsiteX1" fmla="*/ 2993 w 1149083"/>
              <a:gd name="connsiteY1" fmla="*/ 877174 h 1348878"/>
              <a:gd name="connsiteX2" fmla="*/ 64777 w 1149083"/>
              <a:gd name="connsiteY2" fmla="*/ 469401 h 1348878"/>
              <a:gd name="connsiteX3" fmla="*/ 472550 w 1149083"/>
              <a:gd name="connsiteY3" fmla="*/ 123412 h 1348878"/>
              <a:gd name="connsiteX4" fmla="*/ 966820 w 1149083"/>
              <a:gd name="connsiteY4" fmla="*/ 36914 h 1348878"/>
              <a:gd name="connsiteX5" fmla="*/ 1139815 w 1149083"/>
              <a:gd name="connsiteY5" fmla="*/ 691822 h 1348878"/>
              <a:gd name="connsiteX6" fmla="*/ 719685 w 1149083"/>
              <a:gd name="connsiteY6" fmla="*/ 1297303 h 1348878"/>
              <a:gd name="connsiteX7" fmla="*/ 163631 w 1149083"/>
              <a:gd name="connsiteY7" fmla="*/ 1272590 h 1348878"/>
              <a:gd name="connsiteX8" fmla="*/ 2993 w 1149083"/>
              <a:gd name="connsiteY8" fmla="*/ 914244 h 134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083" h="1348878">
                <a:moveTo>
                  <a:pt x="15350" y="963671"/>
                </a:moveTo>
                <a:cubicBezTo>
                  <a:pt x="5052" y="961611"/>
                  <a:pt x="-5245" y="959552"/>
                  <a:pt x="2993" y="877174"/>
                </a:cubicBezTo>
                <a:cubicBezTo>
                  <a:pt x="11231" y="794796"/>
                  <a:pt x="-13482" y="595028"/>
                  <a:pt x="64777" y="469401"/>
                </a:cubicBezTo>
                <a:cubicBezTo>
                  <a:pt x="143036" y="343774"/>
                  <a:pt x="322210" y="195493"/>
                  <a:pt x="472550" y="123412"/>
                </a:cubicBezTo>
                <a:cubicBezTo>
                  <a:pt x="622891" y="51331"/>
                  <a:pt x="855609" y="-57821"/>
                  <a:pt x="966820" y="36914"/>
                </a:cubicBezTo>
                <a:cubicBezTo>
                  <a:pt x="1078031" y="131649"/>
                  <a:pt x="1181004" y="481757"/>
                  <a:pt x="1139815" y="691822"/>
                </a:cubicBezTo>
                <a:cubicBezTo>
                  <a:pt x="1098626" y="901887"/>
                  <a:pt x="882382" y="1200508"/>
                  <a:pt x="719685" y="1297303"/>
                </a:cubicBezTo>
                <a:cubicBezTo>
                  <a:pt x="556988" y="1394098"/>
                  <a:pt x="283079" y="1336433"/>
                  <a:pt x="163631" y="1272590"/>
                </a:cubicBezTo>
                <a:cubicBezTo>
                  <a:pt x="44183" y="1208747"/>
                  <a:pt x="23588" y="1061495"/>
                  <a:pt x="2993" y="914244"/>
                </a:cubicBezTo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311E5B66-59A2-60F5-9BC7-9985E9A65C39}"/>
              </a:ext>
            </a:extLst>
          </p:cNvPr>
          <p:cNvSpPr/>
          <p:nvPr/>
        </p:nvSpPr>
        <p:spPr>
          <a:xfrm>
            <a:off x="3831879" y="2550585"/>
            <a:ext cx="1152128" cy="1584176"/>
          </a:xfrm>
          <a:custGeom>
            <a:avLst/>
            <a:gdLst>
              <a:gd name="connsiteX0" fmla="*/ 15350 w 1149083"/>
              <a:gd name="connsiteY0" fmla="*/ 963671 h 1348878"/>
              <a:gd name="connsiteX1" fmla="*/ 2993 w 1149083"/>
              <a:gd name="connsiteY1" fmla="*/ 877174 h 1348878"/>
              <a:gd name="connsiteX2" fmla="*/ 64777 w 1149083"/>
              <a:gd name="connsiteY2" fmla="*/ 469401 h 1348878"/>
              <a:gd name="connsiteX3" fmla="*/ 472550 w 1149083"/>
              <a:gd name="connsiteY3" fmla="*/ 123412 h 1348878"/>
              <a:gd name="connsiteX4" fmla="*/ 966820 w 1149083"/>
              <a:gd name="connsiteY4" fmla="*/ 36914 h 1348878"/>
              <a:gd name="connsiteX5" fmla="*/ 1139815 w 1149083"/>
              <a:gd name="connsiteY5" fmla="*/ 691822 h 1348878"/>
              <a:gd name="connsiteX6" fmla="*/ 719685 w 1149083"/>
              <a:gd name="connsiteY6" fmla="*/ 1297303 h 1348878"/>
              <a:gd name="connsiteX7" fmla="*/ 163631 w 1149083"/>
              <a:gd name="connsiteY7" fmla="*/ 1272590 h 1348878"/>
              <a:gd name="connsiteX8" fmla="*/ 2993 w 1149083"/>
              <a:gd name="connsiteY8" fmla="*/ 914244 h 134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083" h="1348878">
                <a:moveTo>
                  <a:pt x="15350" y="963671"/>
                </a:moveTo>
                <a:cubicBezTo>
                  <a:pt x="5052" y="961611"/>
                  <a:pt x="-5245" y="959552"/>
                  <a:pt x="2993" y="877174"/>
                </a:cubicBezTo>
                <a:cubicBezTo>
                  <a:pt x="11231" y="794796"/>
                  <a:pt x="-13482" y="595028"/>
                  <a:pt x="64777" y="469401"/>
                </a:cubicBezTo>
                <a:cubicBezTo>
                  <a:pt x="143036" y="343774"/>
                  <a:pt x="322210" y="195493"/>
                  <a:pt x="472550" y="123412"/>
                </a:cubicBezTo>
                <a:cubicBezTo>
                  <a:pt x="622891" y="51331"/>
                  <a:pt x="855609" y="-57821"/>
                  <a:pt x="966820" y="36914"/>
                </a:cubicBezTo>
                <a:cubicBezTo>
                  <a:pt x="1078031" y="131649"/>
                  <a:pt x="1181004" y="481757"/>
                  <a:pt x="1139815" y="691822"/>
                </a:cubicBezTo>
                <a:cubicBezTo>
                  <a:pt x="1098626" y="901887"/>
                  <a:pt x="882382" y="1200508"/>
                  <a:pt x="719685" y="1297303"/>
                </a:cubicBezTo>
                <a:cubicBezTo>
                  <a:pt x="556988" y="1394098"/>
                  <a:pt x="283079" y="1336433"/>
                  <a:pt x="163631" y="1272590"/>
                </a:cubicBezTo>
                <a:cubicBezTo>
                  <a:pt x="44183" y="1208747"/>
                  <a:pt x="23588" y="1061495"/>
                  <a:pt x="2993" y="914244"/>
                </a:cubicBezTo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1F275876-6BDB-2691-06EA-E762DD00C6F3}"/>
              </a:ext>
            </a:extLst>
          </p:cNvPr>
          <p:cNvSpPr/>
          <p:nvPr/>
        </p:nvSpPr>
        <p:spPr>
          <a:xfrm>
            <a:off x="129094" y="3228792"/>
            <a:ext cx="1152128" cy="1584176"/>
          </a:xfrm>
          <a:custGeom>
            <a:avLst/>
            <a:gdLst>
              <a:gd name="connsiteX0" fmla="*/ 15350 w 1149083"/>
              <a:gd name="connsiteY0" fmla="*/ 963671 h 1348878"/>
              <a:gd name="connsiteX1" fmla="*/ 2993 w 1149083"/>
              <a:gd name="connsiteY1" fmla="*/ 877174 h 1348878"/>
              <a:gd name="connsiteX2" fmla="*/ 64777 w 1149083"/>
              <a:gd name="connsiteY2" fmla="*/ 469401 h 1348878"/>
              <a:gd name="connsiteX3" fmla="*/ 472550 w 1149083"/>
              <a:gd name="connsiteY3" fmla="*/ 123412 h 1348878"/>
              <a:gd name="connsiteX4" fmla="*/ 966820 w 1149083"/>
              <a:gd name="connsiteY4" fmla="*/ 36914 h 1348878"/>
              <a:gd name="connsiteX5" fmla="*/ 1139815 w 1149083"/>
              <a:gd name="connsiteY5" fmla="*/ 691822 h 1348878"/>
              <a:gd name="connsiteX6" fmla="*/ 719685 w 1149083"/>
              <a:gd name="connsiteY6" fmla="*/ 1297303 h 1348878"/>
              <a:gd name="connsiteX7" fmla="*/ 163631 w 1149083"/>
              <a:gd name="connsiteY7" fmla="*/ 1272590 h 1348878"/>
              <a:gd name="connsiteX8" fmla="*/ 2993 w 1149083"/>
              <a:gd name="connsiteY8" fmla="*/ 914244 h 134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083" h="1348878">
                <a:moveTo>
                  <a:pt x="15350" y="963671"/>
                </a:moveTo>
                <a:cubicBezTo>
                  <a:pt x="5052" y="961611"/>
                  <a:pt x="-5245" y="959552"/>
                  <a:pt x="2993" y="877174"/>
                </a:cubicBezTo>
                <a:cubicBezTo>
                  <a:pt x="11231" y="794796"/>
                  <a:pt x="-13482" y="595028"/>
                  <a:pt x="64777" y="469401"/>
                </a:cubicBezTo>
                <a:cubicBezTo>
                  <a:pt x="143036" y="343774"/>
                  <a:pt x="322210" y="195493"/>
                  <a:pt x="472550" y="123412"/>
                </a:cubicBezTo>
                <a:cubicBezTo>
                  <a:pt x="622891" y="51331"/>
                  <a:pt x="855609" y="-57821"/>
                  <a:pt x="966820" y="36914"/>
                </a:cubicBezTo>
                <a:cubicBezTo>
                  <a:pt x="1078031" y="131649"/>
                  <a:pt x="1181004" y="481757"/>
                  <a:pt x="1139815" y="691822"/>
                </a:cubicBezTo>
                <a:cubicBezTo>
                  <a:pt x="1098626" y="901887"/>
                  <a:pt x="882382" y="1200508"/>
                  <a:pt x="719685" y="1297303"/>
                </a:cubicBezTo>
                <a:cubicBezTo>
                  <a:pt x="556988" y="1394098"/>
                  <a:pt x="283079" y="1336433"/>
                  <a:pt x="163631" y="1272590"/>
                </a:cubicBezTo>
                <a:cubicBezTo>
                  <a:pt x="44183" y="1208747"/>
                  <a:pt x="23588" y="1061495"/>
                  <a:pt x="2993" y="914244"/>
                </a:cubicBezTo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C81910-5DE0-8B83-1E2C-90FB9A8A31A5}"/>
              </a:ext>
            </a:extLst>
          </p:cNvPr>
          <p:cNvSpPr/>
          <p:nvPr/>
        </p:nvSpPr>
        <p:spPr>
          <a:xfrm>
            <a:off x="4011165" y="2997235"/>
            <a:ext cx="720080" cy="792088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C6A0CC7-0D74-8FEE-457E-B00A09B7404E}"/>
              </a:ext>
            </a:extLst>
          </p:cNvPr>
          <p:cNvSpPr/>
          <p:nvPr/>
        </p:nvSpPr>
        <p:spPr>
          <a:xfrm>
            <a:off x="345118" y="3577807"/>
            <a:ext cx="720080" cy="792088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68822D8A-D2F9-B0D8-9483-D44201578530}"/>
              </a:ext>
            </a:extLst>
          </p:cNvPr>
          <p:cNvSpPr/>
          <p:nvPr/>
        </p:nvSpPr>
        <p:spPr>
          <a:xfrm>
            <a:off x="4265997" y="3118121"/>
            <a:ext cx="9719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446CB456-EF4A-2226-9E42-CA32BFC78AFF}"/>
              </a:ext>
            </a:extLst>
          </p:cNvPr>
          <p:cNvSpPr/>
          <p:nvPr/>
        </p:nvSpPr>
        <p:spPr>
          <a:xfrm flipH="1">
            <a:off x="4392028" y="3109883"/>
            <a:ext cx="4571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06028EB1-7164-1831-F681-BFC61623457F}"/>
              </a:ext>
            </a:extLst>
          </p:cNvPr>
          <p:cNvSpPr/>
          <p:nvPr/>
        </p:nvSpPr>
        <p:spPr>
          <a:xfrm>
            <a:off x="601720" y="3674935"/>
            <a:ext cx="9719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DDE8D7BC-CE70-7B5D-2A11-F2849AED4B92}"/>
              </a:ext>
            </a:extLst>
          </p:cNvPr>
          <p:cNvSpPr/>
          <p:nvPr/>
        </p:nvSpPr>
        <p:spPr>
          <a:xfrm flipH="1">
            <a:off x="727751" y="3666697"/>
            <a:ext cx="4571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Étoile à 5 branches 14">
            <a:extLst>
              <a:ext uri="{FF2B5EF4-FFF2-40B4-BE49-F238E27FC236}">
                <a16:creationId xmlns:a16="http://schemas.microsoft.com/office/drawing/2014/main" id="{BD72E2A3-17BF-868C-98BD-B3DFEF6E2D24}"/>
              </a:ext>
            </a:extLst>
          </p:cNvPr>
          <p:cNvSpPr/>
          <p:nvPr/>
        </p:nvSpPr>
        <p:spPr>
          <a:xfrm rot="20467255">
            <a:off x="4369294" y="3175804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99FC6A8-8F44-8268-9737-34167325CD7B}"/>
              </a:ext>
            </a:extLst>
          </p:cNvPr>
          <p:cNvSpPr/>
          <p:nvPr/>
        </p:nvSpPr>
        <p:spPr>
          <a:xfrm>
            <a:off x="5973872" y="2997235"/>
            <a:ext cx="720080" cy="792088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C8CFF303-1B87-7E99-1795-A8F62CF1C7F2}"/>
              </a:ext>
            </a:extLst>
          </p:cNvPr>
          <p:cNvSpPr/>
          <p:nvPr/>
        </p:nvSpPr>
        <p:spPr>
          <a:xfrm>
            <a:off x="6228704" y="3118121"/>
            <a:ext cx="9719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832D88A8-FFBA-710C-9FE0-DADB3F9D7895}"/>
              </a:ext>
            </a:extLst>
          </p:cNvPr>
          <p:cNvSpPr/>
          <p:nvPr/>
        </p:nvSpPr>
        <p:spPr>
          <a:xfrm flipH="1">
            <a:off x="6354735" y="3109883"/>
            <a:ext cx="4571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Étoile à 5 branches 18">
            <a:extLst>
              <a:ext uri="{FF2B5EF4-FFF2-40B4-BE49-F238E27FC236}">
                <a16:creationId xmlns:a16="http://schemas.microsoft.com/office/drawing/2014/main" id="{4E334FD5-B273-57D7-430D-2A63CF468354}"/>
              </a:ext>
            </a:extLst>
          </p:cNvPr>
          <p:cNvSpPr/>
          <p:nvPr/>
        </p:nvSpPr>
        <p:spPr>
          <a:xfrm rot="20467255">
            <a:off x="6325271" y="3170040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AA99A1-E5C8-D1E0-E4DA-E5217C215251}"/>
              </a:ext>
            </a:extLst>
          </p:cNvPr>
          <p:cNvCxnSpPr/>
          <p:nvPr/>
        </p:nvCxnSpPr>
        <p:spPr>
          <a:xfrm>
            <a:off x="1403648" y="4063152"/>
            <a:ext cx="432048" cy="0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6CAE93A6-171E-8B77-7DB8-23F3AEB1F97D}"/>
              </a:ext>
            </a:extLst>
          </p:cNvPr>
          <p:cNvSpPr txBox="1"/>
          <p:nvPr/>
        </p:nvSpPr>
        <p:spPr>
          <a:xfrm>
            <a:off x="4238418" y="2115600"/>
            <a:ext cx="132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>
                <a:latin typeface="Calibri" charset="0"/>
                <a:ea typeface="Calibri" charset="0"/>
                <a:cs typeface="Calibri" charset="0"/>
              </a:rPr>
              <a:t>Driver mutation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1DA489BA-3CBE-85BF-BEAA-5275E9D4DB3A}"/>
              </a:ext>
            </a:extLst>
          </p:cNvPr>
          <p:cNvSpPr/>
          <p:nvPr/>
        </p:nvSpPr>
        <p:spPr>
          <a:xfrm>
            <a:off x="2044578" y="3577807"/>
            <a:ext cx="720080" cy="792088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35AD1711-149E-538A-2636-9113A46B1C03}"/>
              </a:ext>
            </a:extLst>
          </p:cNvPr>
          <p:cNvSpPr/>
          <p:nvPr/>
        </p:nvSpPr>
        <p:spPr>
          <a:xfrm>
            <a:off x="2301180" y="3674935"/>
            <a:ext cx="9719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 27">
            <a:extLst>
              <a:ext uri="{FF2B5EF4-FFF2-40B4-BE49-F238E27FC236}">
                <a16:creationId xmlns:a16="http://schemas.microsoft.com/office/drawing/2014/main" id="{006DCAA4-64FD-CCC3-1BBD-2CED314F9AE0}"/>
              </a:ext>
            </a:extLst>
          </p:cNvPr>
          <p:cNvSpPr/>
          <p:nvPr/>
        </p:nvSpPr>
        <p:spPr>
          <a:xfrm flipH="1">
            <a:off x="2427211" y="3666697"/>
            <a:ext cx="4571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937B6BB7-22A4-B33C-DB97-6885DB8A72CC}"/>
              </a:ext>
            </a:extLst>
          </p:cNvPr>
          <p:cNvCxnSpPr>
            <a:cxnSpLocks/>
          </p:cNvCxnSpPr>
          <p:nvPr/>
        </p:nvCxnSpPr>
        <p:spPr>
          <a:xfrm flipV="1">
            <a:off x="3183807" y="3597644"/>
            <a:ext cx="412426" cy="302632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B44C61CB-3D0D-37F7-2312-1EE866CD2882}"/>
              </a:ext>
            </a:extLst>
          </p:cNvPr>
          <p:cNvCxnSpPr/>
          <p:nvPr/>
        </p:nvCxnSpPr>
        <p:spPr>
          <a:xfrm>
            <a:off x="5004048" y="3322356"/>
            <a:ext cx="432048" cy="0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Étoile à 5 branches 66">
            <a:extLst>
              <a:ext uri="{FF2B5EF4-FFF2-40B4-BE49-F238E27FC236}">
                <a16:creationId xmlns:a16="http://schemas.microsoft.com/office/drawing/2014/main" id="{5989B9A5-E3C6-A1E9-E599-CF650885C2A0}"/>
              </a:ext>
            </a:extLst>
          </p:cNvPr>
          <p:cNvSpPr/>
          <p:nvPr/>
        </p:nvSpPr>
        <p:spPr>
          <a:xfrm rot="20467255">
            <a:off x="2285986" y="4062715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8" name="Étoile à 5 branches 67">
            <a:extLst>
              <a:ext uri="{FF2B5EF4-FFF2-40B4-BE49-F238E27FC236}">
                <a16:creationId xmlns:a16="http://schemas.microsoft.com/office/drawing/2014/main" id="{EEC1BA42-652D-9892-C092-966544F2B573}"/>
              </a:ext>
            </a:extLst>
          </p:cNvPr>
          <p:cNvSpPr/>
          <p:nvPr/>
        </p:nvSpPr>
        <p:spPr>
          <a:xfrm rot="20467255">
            <a:off x="4260180" y="3497259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4" name="Étoile à 5 branches 73">
            <a:extLst>
              <a:ext uri="{FF2B5EF4-FFF2-40B4-BE49-F238E27FC236}">
                <a16:creationId xmlns:a16="http://schemas.microsoft.com/office/drawing/2014/main" id="{891F712A-92D3-0B67-C0D9-E344E437FC40}"/>
              </a:ext>
            </a:extLst>
          </p:cNvPr>
          <p:cNvSpPr/>
          <p:nvPr/>
        </p:nvSpPr>
        <p:spPr>
          <a:xfrm rot="20467255">
            <a:off x="6210073" y="3495912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1220427-4756-855B-EEBF-B9782E848A81}"/>
              </a:ext>
            </a:extLst>
          </p:cNvPr>
          <p:cNvSpPr txBox="1"/>
          <p:nvPr/>
        </p:nvSpPr>
        <p:spPr>
          <a:xfrm>
            <a:off x="1865150" y="2507456"/>
            <a:ext cx="132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>
                <a:latin typeface="Calibri" charset="0"/>
                <a:ea typeface="Calibri" charset="0"/>
                <a:cs typeface="Calibri" charset="0"/>
              </a:rPr>
              <a:t>Neutral mutation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2BECB29-24FC-629E-534F-0C70E6D33CF9}"/>
              </a:ext>
            </a:extLst>
          </p:cNvPr>
          <p:cNvSpPr txBox="1"/>
          <p:nvPr/>
        </p:nvSpPr>
        <p:spPr>
          <a:xfrm>
            <a:off x="6179085" y="2077850"/>
            <a:ext cx="132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>
                <a:latin typeface="Calibri" charset="0"/>
                <a:ea typeface="Calibri" charset="0"/>
                <a:cs typeface="Calibri" charset="0"/>
              </a:rPr>
              <a:t>Tumor cell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4FC9495-538A-4343-6BDD-441D4E9181F0}"/>
              </a:ext>
            </a:extLst>
          </p:cNvPr>
          <p:cNvSpPr txBox="1"/>
          <p:nvPr/>
        </p:nvSpPr>
        <p:spPr>
          <a:xfrm>
            <a:off x="-36512" y="2621105"/>
            <a:ext cx="154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>
                <a:latin typeface="Calibri" charset="0"/>
                <a:ea typeface="Calibri" charset="0"/>
                <a:cs typeface="Calibri" charset="0"/>
              </a:rPr>
              <a:t>Normal cell</a:t>
            </a:r>
          </a:p>
        </p:txBody>
      </p:sp>
      <p:sp>
        <p:nvSpPr>
          <p:cNvPr id="88" name="Forme libre 87">
            <a:extLst>
              <a:ext uri="{FF2B5EF4-FFF2-40B4-BE49-F238E27FC236}">
                <a16:creationId xmlns:a16="http://schemas.microsoft.com/office/drawing/2014/main" id="{181AD09E-B291-1358-4CE6-0220DBCA939F}"/>
              </a:ext>
            </a:extLst>
          </p:cNvPr>
          <p:cNvSpPr/>
          <p:nvPr/>
        </p:nvSpPr>
        <p:spPr>
          <a:xfrm>
            <a:off x="3897408" y="4509120"/>
            <a:ext cx="1152128" cy="1584176"/>
          </a:xfrm>
          <a:custGeom>
            <a:avLst/>
            <a:gdLst>
              <a:gd name="connsiteX0" fmla="*/ 15350 w 1149083"/>
              <a:gd name="connsiteY0" fmla="*/ 963671 h 1348878"/>
              <a:gd name="connsiteX1" fmla="*/ 2993 w 1149083"/>
              <a:gd name="connsiteY1" fmla="*/ 877174 h 1348878"/>
              <a:gd name="connsiteX2" fmla="*/ 64777 w 1149083"/>
              <a:gd name="connsiteY2" fmla="*/ 469401 h 1348878"/>
              <a:gd name="connsiteX3" fmla="*/ 472550 w 1149083"/>
              <a:gd name="connsiteY3" fmla="*/ 123412 h 1348878"/>
              <a:gd name="connsiteX4" fmla="*/ 966820 w 1149083"/>
              <a:gd name="connsiteY4" fmla="*/ 36914 h 1348878"/>
              <a:gd name="connsiteX5" fmla="*/ 1139815 w 1149083"/>
              <a:gd name="connsiteY5" fmla="*/ 691822 h 1348878"/>
              <a:gd name="connsiteX6" fmla="*/ 719685 w 1149083"/>
              <a:gd name="connsiteY6" fmla="*/ 1297303 h 1348878"/>
              <a:gd name="connsiteX7" fmla="*/ 163631 w 1149083"/>
              <a:gd name="connsiteY7" fmla="*/ 1272590 h 1348878"/>
              <a:gd name="connsiteX8" fmla="*/ 2993 w 1149083"/>
              <a:gd name="connsiteY8" fmla="*/ 914244 h 134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083" h="1348878">
                <a:moveTo>
                  <a:pt x="15350" y="963671"/>
                </a:moveTo>
                <a:cubicBezTo>
                  <a:pt x="5052" y="961611"/>
                  <a:pt x="-5245" y="959552"/>
                  <a:pt x="2993" y="877174"/>
                </a:cubicBezTo>
                <a:cubicBezTo>
                  <a:pt x="11231" y="794796"/>
                  <a:pt x="-13482" y="595028"/>
                  <a:pt x="64777" y="469401"/>
                </a:cubicBezTo>
                <a:cubicBezTo>
                  <a:pt x="143036" y="343774"/>
                  <a:pt x="322210" y="195493"/>
                  <a:pt x="472550" y="123412"/>
                </a:cubicBezTo>
                <a:cubicBezTo>
                  <a:pt x="622891" y="51331"/>
                  <a:pt x="855609" y="-57821"/>
                  <a:pt x="966820" y="36914"/>
                </a:cubicBezTo>
                <a:cubicBezTo>
                  <a:pt x="1078031" y="131649"/>
                  <a:pt x="1181004" y="481757"/>
                  <a:pt x="1139815" y="691822"/>
                </a:cubicBezTo>
                <a:cubicBezTo>
                  <a:pt x="1098626" y="901887"/>
                  <a:pt x="882382" y="1200508"/>
                  <a:pt x="719685" y="1297303"/>
                </a:cubicBezTo>
                <a:cubicBezTo>
                  <a:pt x="556988" y="1394098"/>
                  <a:pt x="283079" y="1336433"/>
                  <a:pt x="163631" y="1272590"/>
                </a:cubicBezTo>
                <a:cubicBezTo>
                  <a:pt x="44183" y="1208747"/>
                  <a:pt x="23588" y="1061495"/>
                  <a:pt x="2993" y="914244"/>
                </a:cubicBezTo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AD32AC26-23A9-CB4C-3F43-FCBE93938B59}"/>
              </a:ext>
            </a:extLst>
          </p:cNvPr>
          <p:cNvSpPr/>
          <p:nvPr/>
        </p:nvSpPr>
        <p:spPr>
          <a:xfrm>
            <a:off x="4076694" y="4955770"/>
            <a:ext cx="720080" cy="792088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Forme libre 89">
            <a:extLst>
              <a:ext uri="{FF2B5EF4-FFF2-40B4-BE49-F238E27FC236}">
                <a16:creationId xmlns:a16="http://schemas.microsoft.com/office/drawing/2014/main" id="{5D31A872-8179-F49F-1B5A-43B4F4DEE6CC}"/>
              </a:ext>
            </a:extLst>
          </p:cNvPr>
          <p:cNvSpPr/>
          <p:nvPr/>
        </p:nvSpPr>
        <p:spPr>
          <a:xfrm>
            <a:off x="4331526" y="5076656"/>
            <a:ext cx="9719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Forme libre 90">
            <a:extLst>
              <a:ext uri="{FF2B5EF4-FFF2-40B4-BE49-F238E27FC236}">
                <a16:creationId xmlns:a16="http://schemas.microsoft.com/office/drawing/2014/main" id="{A7EED25F-238C-F9C4-E471-86E6A1574723}"/>
              </a:ext>
            </a:extLst>
          </p:cNvPr>
          <p:cNvSpPr/>
          <p:nvPr/>
        </p:nvSpPr>
        <p:spPr>
          <a:xfrm flipH="1">
            <a:off x="4457557" y="5068418"/>
            <a:ext cx="4571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Étoile à 5 branches 91">
            <a:extLst>
              <a:ext uri="{FF2B5EF4-FFF2-40B4-BE49-F238E27FC236}">
                <a16:creationId xmlns:a16="http://schemas.microsoft.com/office/drawing/2014/main" id="{E3E362D3-B811-FF7A-9001-E8AB482EA14F}"/>
              </a:ext>
            </a:extLst>
          </p:cNvPr>
          <p:cNvSpPr/>
          <p:nvPr/>
        </p:nvSpPr>
        <p:spPr>
          <a:xfrm rot="20467255">
            <a:off x="4290662" y="5144992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CFF17BE0-1E1F-743B-A9FA-D1F3C7D6DAFF}"/>
              </a:ext>
            </a:extLst>
          </p:cNvPr>
          <p:cNvSpPr txBox="1"/>
          <p:nvPr/>
        </p:nvSpPr>
        <p:spPr>
          <a:xfrm>
            <a:off x="4480354" y="4280267"/>
            <a:ext cx="144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>
                <a:latin typeface="Calibri" charset="0"/>
                <a:ea typeface="Calibri" charset="0"/>
                <a:cs typeface="Calibri" charset="0"/>
              </a:rPr>
              <a:t>Deleterious mutation</a:t>
            </a:r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B7509A33-4514-2611-87FB-C535140A168B}"/>
              </a:ext>
            </a:extLst>
          </p:cNvPr>
          <p:cNvCxnSpPr/>
          <p:nvPr/>
        </p:nvCxnSpPr>
        <p:spPr>
          <a:xfrm>
            <a:off x="5200031" y="5266167"/>
            <a:ext cx="432048" cy="0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Étoile à 5 branches 94">
            <a:extLst>
              <a:ext uri="{FF2B5EF4-FFF2-40B4-BE49-F238E27FC236}">
                <a16:creationId xmlns:a16="http://schemas.microsoft.com/office/drawing/2014/main" id="{60E642C2-1757-0FDD-F2E5-4B2E14A1FA1D}"/>
              </a:ext>
            </a:extLst>
          </p:cNvPr>
          <p:cNvSpPr/>
          <p:nvPr/>
        </p:nvSpPr>
        <p:spPr>
          <a:xfrm rot="20467255">
            <a:off x="4325709" y="5455794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9278587F-E4E7-780D-5DFC-1700B0257781}"/>
              </a:ext>
            </a:extLst>
          </p:cNvPr>
          <p:cNvCxnSpPr>
            <a:cxnSpLocks/>
          </p:cNvCxnSpPr>
          <p:nvPr/>
        </p:nvCxnSpPr>
        <p:spPr>
          <a:xfrm>
            <a:off x="3206715" y="4604683"/>
            <a:ext cx="344867" cy="298366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Graphique 96" descr="Fermer">
            <a:extLst>
              <a:ext uri="{FF2B5EF4-FFF2-40B4-BE49-F238E27FC236}">
                <a16:creationId xmlns:a16="http://schemas.microsoft.com/office/drawing/2014/main" id="{1E142658-8C2B-F8BE-42DA-98FC71FC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2800" y="4931598"/>
            <a:ext cx="789999" cy="789999"/>
          </a:xfrm>
          <a:prstGeom prst="rect">
            <a:avLst/>
          </a:prstGeom>
        </p:spPr>
      </p:pic>
      <p:sp>
        <p:nvSpPr>
          <p:cNvPr id="98" name="Forme libre 97">
            <a:extLst>
              <a:ext uri="{FF2B5EF4-FFF2-40B4-BE49-F238E27FC236}">
                <a16:creationId xmlns:a16="http://schemas.microsoft.com/office/drawing/2014/main" id="{30003EE6-BD6E-C043-62A2-126E45C86D39}"/>
              </a:ext>
            </a:extLst>
          </p:cNvPr>
          <p:cNvSpPr/>
          <p:nvPr/>
        </p:nvSpPr>
        <p:spPr>
          <a:xfrm rot="1003767">
            <a:off x="7524069" y="3601824"/>
            <a:ext cx="1483302" cy="1921391"/>
          </a:xfrm>
          <a:custGeom>
            <a:avLst/>
            <a:gdLst>
              <a:gd name="connsiteX0" fmla="*/ 543793 w 1449767"/>
              <a:gd name="connsiteY0" fmla="*/ 1779381 h 2003968"/>
              <a:gd name="connsiteX1" fmla="*/ 259588 w 1449767"/>
              <a:gd name="connsiteY1" fmla="*/ 1495176 h 2003968"/>
              <a:gd name="connsiteX2" fmla="*/ 432582 w 1449767"/>
              <a:gd name="connsiteY2" fmla="*/ 1210970 h 2003968"/>
              <a:gd name="connsiteX3" fmla="*/ 96 w 1449767"/>
              <a:gd name="connsiteY3" fmla="*/ 790841 h 2003968"/>
              <a:gd name="connsiteX4" fmla="*/ 395512 w 1449767"/>
              <a:gd name="connsiteY4" fmla="*/ 494278 h 2003968"/>
              <a:gd name="connsiteX5" fmla="*/ 655004 w 1449767"/>
              <a:gd name="connsiteY5" fmla="*/ 8 h 2003968"/>
              <a:gd name="connsiteX6" fmla="*/ 976279 w 1449767"/>
              <a:gd name="connsiteY6" fmla="*/ 481922 h 2003968"/>
              <a:gd name="connsiteX7" fmla="*/ 1445836 w 1449767"/>
              <a:gd name="connsiteY7" fmla="*/ 531349 h 2003968"/>
              <a:gd name="connsiteX8" fmla="*/ 1211058 w 1449767"/>
              <a:gd name="connsiteY8" fmla="*/ 1112116 h 2003968"/>
              <a:gd name="connsiteX9" fmla="*/ 1396409 w 1449767"/>
              <a:gd name="connsiteY9" fmla="*/ 1618743 h 2003968"/>
              <a:gd name="connsiteX10" fmla="*/ 988636 w 1449767"/>
              <a:gd name="connsiteY10" fmla="*/ 1618743 h 2003968"/>
              <a:gd name="connsiteX11" fmla="*/ 914496 w 1449767"/>
              <a:gd name="connsiteY11" fmla="*/ 2001803 h 2003968"/>
              <a:gd name="connsiteX12" fmla="*/ 543793 w 1449767"/>
              <a:gd name="connsiteY12" fmla="*/ 1779381 h 200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9767" h="2003968">
                <a:moveTo>
                  <a:pt x="543793" y="1779381"/>
                </a:moveTo>
                <a:cubicBezTo>
                  <a:pt x="434642" y="1694943"/>
                  <a:pt x="278123" y="1589911"/>
                  <a:pt x="259588" y="1495176"/>
                </a:cubicBezTo>
                <a:cubicBezTo>
                  <a:pt x="241053" y="1400441"/>
                  <a:pt x="475831" y="1328359"/>
                  <a:pt x="432582" y="1210970"/>
                </a:cubicBezTo>
                <a:cubicBezTo>
                  <a:pt x="389333" y="1093581"/>
                  <a:pt x="6274" y="910290"/>
                  <a:pt x="96" y="790841"/>
                </a:cubicBezTo>
                <a:cubicBezTo>
                  <a:pt x="-6082" y="671392"/>
                  <a:pt x="286361" y="626083"/>
                  <a:pt x="395512" y="494278"/>
                </a:cubicBezTo>
                <a:cubicBezTo>
                  <a:pt x="504663" y="362473"/>
                  <a:pt x="558210" y="2067"/>
                  <a:pt x="655004" y="8"/>
                </a:cubicBezTo>
                <a:cubicBezTo>
                  <a:pt x="751798" y="-2051"/>
                  <a:pt x="844474" y="393365"/>
                  <a:pt x="976279" y="481922"/>
                </a:cubicBezTo>
                <a:cubicBezTo>
                  <a:pt x="1108084" y="570479"/>
                  <a:pt x="1406706" y="426317"/>
                  <a:pt x="1445836" y="531349"/>
                </a:cubicBezTo>
                <a:cubicBezTo>
                  <a:pt x="1484966" y="636381"/>
                  <a:pt x="1219296" y="930884"/>
                  <a:pt x="1211058" y="1112116"/>
                </a:cubicBezTo>
                <a:cubicBezTo>
                  <a:pt x="1202820" y="1293348"/>
                  <a:pt x="1433479" y="1534305"/>
                  <a:pt x="1396409" y="1618743"/>
                </a:cubicBezTo>
                <a:cubicBezTo>
                  <a:pt x="1359339" y="1703181"/>
                  <a:pt x="1068955" y="1554900"/>
                  <a:pt x="988636" y="1618743"/>
                </a:cubicBezTo>
                <a:cubicBezTo>
                  <a:pt x="908317" y="1682586"/>
                  <a:pt x="994815" y="1979149"/>
                  <a:pt x="914496" y="2001803"/>
                </a:cubicBezTo>
                <a:cubicBezTo>
                  <a:pt x="834177" y="2024457"/>
                  <a:pt x="652944" y="1863819"/>
                  <a:pt x="543793" y="17793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249B2286-FDE0-993A-0BC9-B7DC0C9FB532}"/>
              </a:ext>
            </a:extLst>
          </p:cNvPr>
          <p:cNvSpPr/>
          <p:nvPr/>
        </p:nvSpPr>
        <p:spPr>
          <a:xfrm>
            <a:off x="8027857" y="4174792"/>
            <a:ext cx="720080" cy="792088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0" name="Forme libre 99">
            <a:extLst>
              <a:ext uri="{FF2B5EF4-FFF2-40B4-BE49-F238E27FC236}">
                <a16:creationId xmlns:a16="http://schemas.microsoft.com/office/drawing/2014/main" id="{4F52EDB3-CED3-41C7-67EE-A3B6001C10BB}"/>
              </a:ext>
            </a:extLst>
          </p:cNvPr>
          <p:cNvSpPr/>
          <p:nvPr/>
        </p:nvSpPr>
        <p:spPr>
          <a:xfrm>
            <a:off x="8282689" y="4295678"/>
            <a:ext cx="9719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Forme libre 100">
            <a:extLst>
              <a:ext uri="{FF2B5EF4-FFF2-40B4-BE49-F238E27FC236}">
                <a16:creationId xmlns:a16="http://schemas.microsoft.com/office/drawing/2014/main" id="{58274C2C-559A-B46B-B341-3D3FA03D22EC}"/>
              </a:ext>
            </a:extLst>
          </p:cNvPr>
          <p:cNvSpPr/>
          <p:nvPr/>
        </p:nvSpPr>
        <p:spPr>
          <a:xfrm flipH="1">
            <a:off x="8408720" y="4287440"/>
            <a:ext cx="4571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Étoile à 5 branches 101">
            <a:extLst>
              <a:ext uri="{FF2B5EF4-FFF2-40B4-BE49-F238E27FC236}">
                <a16:creationId xmlns:a16="http://schemas.microsoft.com/office/drawing/2014/main" id="{5C00CA42-0864-B49E-C216-20452565748A}"/>
              </a:ext>
            </a:extLst>
          </p:cNvPr>
          <p:cNvSpPr/>
          <p:nvPr/>
        </p:nvSpPr>
        <p:spPr>
          <a:xfrm rot="20467255">
            <a:off x="8379256" y="4347597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3" name="Étoile à 5 branches 102">
            <a:extLst>
              <a:ext uri="{FF2B5EF4-FFF2-40B4-BE49-F238E27FC236}">
                <a16:creationId xmlns:a16="http://schemas.microsoft.com/office/drawing/2014/main" id="{A9B3C716-BF23-20BA-2C94-83F85EDA99E5}"/>
              </a:ext>
            </a:extLst>
          </p:cNvPr>
          <p:cNvSpPr/>
          <p:nvPr/>
        </p:nvSpPr>
        <p:spPr>
          <a:xfrm rot="20467255">
            <a:off x="8264058" y="4673469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4" name="Étoile à 5 branches 103">
            <a:extLst>
              <a:ext uri="{FF2B5EF4-FFF2-40B4-BE49-F238E27FC236}">
                <a16:creationId xmlns:a16="http://schemas.microsoft.com/office/drawing/2014/main" id="{5EF636D8-0B12-58E4-089C-568AF28486D8}"/>
              </a:ext>
            </a:extLst>
          </p:cNvPr>
          <p:cNvSpPr/>
          <p:nvPr/>
        </p:nvSpPr>
        <p:spPr>
          <a:xfrm rot="20467255">
            <a:off x="8373160" y="4766696"/>
            <a:ext cx="134096" cy="135925"/>
          </a:xfrm>
          <a:prstGeom prst="star5">
            <a:avLst>
              <a:gd name="adj" fmla="val 22512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5" name="Forme libre 104">
            <a:extLst>
              <a:ext uri="{FF2B5EF4-FFF2-40B4-BE49-F238E27FC236}">
                <a16:creationId xmlns:a16="http://schemas.microsoft.com/office/drawing/2014/main" id="{A8F8AD5E-F774-B26E-AE1A-412287A00A3D}"/>
              </a:ext>
            </a:extLst>
          </p:cNvPr>
          <p:cNvSpPr/>
          <p:nvPr/>
        </p:nvSpPr>
        <p:spPr>
          <a:xfrm rot="1003767">
            <a:off x="7481445" y="1640865"/>
            <a:ext cx="1483302" cy="1921391"/>
          </a:xfrm>
          <a:custGeom>
            <a:avLst/>
            <a:gdLst>
              <a:gd name="connsiteX0" fmla="*/ 543793 w 1449767"/>
              <a:gd name="connsiteY0" fmla="*/ 1779381 h 2003968"/>
              <a:gd name="connsiteX1" fmla="*/ 259588 w 1449767"/>
              <a:gd name="connsiteY1" fmla="*/ 1495176 h 2003968"/>
              <a:gd name="connsiteX2" fmla="*/ 432582 w 1449767"/>
              <a:gd name="connsiteY2" fmla="*/ 1210970 h 2003968"/>
              <a:gd name="connsiteX3" fmla="*/ 96 w 1449767"/>
              <a:gd name="connsiteY3" fmla="*/ 790841 h 2003968"/>
              <a:gd name="connsiteX4" fmla="*/ 395512 w 1449767"/>
              <a:gd name="connsiteY4" fmla="*/ 494278 h 2003968"/>
              <a:gd name="connsiteX5" fmla="*/ 655004 w 1449767"/>
              <a:gd name="connsiteY5" fmla="*/ 8 h 2003968"/>
              <a:gd name="connsiteX6" fmla="*/ 976279 w 1449767"/>
              <a:gd name="connsiteY6" fmla="*/ 481922 h 2003968"/>
              <a:gd name="connsiteX7" fmla="*/ 1445836 w 1449767"/>
              <a:gd name="connsiteY7" fmla="*/ 531349 h 2003968"/>
              <a:gd name="connsiteX8" fmla="*/ 1211058 w 1449767"/>
              <a:gd name="connsiteY8" fmla="*/ 1112116 h 2003968"/>
              <a:gd name="connsiteX9" fmla="*/ 1396409 w 1449767"/>
              <a:gd name="connsiteY9" fmla="*/ 1618743 h 2003968"/>
              <a:gd name="connsiteX10" fmla="*/ 988636 w 1449767"/>
              <a:gd name="connsiteY10" fmla="*/ 1618743 h 2003968"/>
              <a:gd name="connsiteX11" fmla="*/ 914496 w 1449767"/>
              <a:gd name="connsiteY11" fmla="*/ 2001803 h 2003968"/>
              <a:gd name="connsiteX12" fmla="*/ 543793 w 1449767"/>
              <a:gd name="connsiteY12" fmla="*/ 1779381 h 200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9767" h="2003968">
                <a:moveTo>
                  <a:pt x="543793" y="1779381"/>
                </a:moveTo>
                <a:cubicBezTo>
                  <a:pt x="434642" y="1694943"/>
                  <a:pt x="278123" y="1589911"/>
                  <a:pt x="259588" y="1495176"/>
                </a:cubicBezTo>
                <a:cubicBezTo>
                  <a:pt x="241053" y="1400441"/>
                  <a:pt x="475831" y="1328359"/>
                  <a:pt x="432582" y="1210970"/>
                </a:cubicBezTo>
                <a:cubicBezTo>
                  <a:pt x="389333" y="1093581"/>
                  <a:pt x="6274" y="910290"/>
                  <a:pt x="96" y="790841"/>
                </a:cubicBezTo>
                <a:cubicBezTo>
                  <a:pt x="-6082" y="671392"/>
                  <a:pt x="286361" y="626083"/>
                  <a:pt x="395512" y="494278"/>
                </a:cubicBezTo>
                <a:cubicBezTo>
                  <a:pt x="504663" y="362473"/>
                  <a:pt x="558210" y="2067"/>
                  <a:pt x="655004" y="8"/>
                </a:cubicBezTo>
                <a:cubicBezTo>
                  <a:pt x="751798" y="-2051"/>
                  <a:pt x="844474" y="393365"/>
                  <a:pt x="976279" y="481922"/>
                </a:cubicBezTo>
                <a:cubicBezTo>
                  <a:pt x="1108084" y="570479"/>
                  <a:pt x="1406706" y="426317"/>
                  <a:pt x="1445836" y="531349"/>
                </a:cubicBezTo>
                <a:cubicBezTo>
                  <a:pt x="1484966" y="636381"/>
                  <a:pt x="1219296" y="930884"/>
                  <a:pt x="1211058" y="1112116"/>
                </a:cubicBezTo>
                <a:cubicBezTo>
                  <a:pt x="1202820" y="1293348"/>
                  <a:pt x="1433479" y="1534305"/>
                  <a:pt x="1396409" y="1618743"/>
                </a:cubicBezTo>
                <a:cubicBezTo>
                  <a:pt x="1359339" y="1703181"/>
                  <a:pt x="1068955" y="1554900"/>
                  <a:pt x="988636" y="1618743"/>
                </a:cubicBezTo>
                <a:cubicBezTo>
                  <a:pt x="908317" y="1682586"/>
                  <a:pt x="994815" y="1979149"/>
                  <a:pt x="914496" y="2001803"/>
                </a:cubicBezTo>
                <a:cubicBezTo>
                  <a:pt x="834177" y="2024457"/>
                  <a:pt x="652944" y="1863819"/>
                  <a:pt x="543793" y="17793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AFA525D2-B758-0FA5-8D40-C2AAC2A0E83C}"/>
              </a:ext>
            </a:extLst>
          </p:cNvPr>
          <p:cNvSpPr/>
          <p:nvPr/>
        </p:nvSpPr>
        <p:spPr>
          <a:xfrm>
            <a:off x="7874066" y="2213833"/>
            <a:ext cx="720080" cy="792088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7" name="Forme libre 106">
            <a:extLst>
              <a:ext uri="{FF2B5EF4-FFF2-40B4-BE49-F238E27FC236}">
                <a16:creationId xmlns:a16="http://schemas.microsoft.com/office/drawing/2014/main" id="{09C7A4D6-E69E-7038-1822-801658B8103E}"/>
              </a:ext>
            </a:extLst>
          </p:cNvPr>
          <p:cNvSpPr/>
          <p:nvPr/>
        </p:nvSpPr>
        <p:spPr>
          <a:xfrm>
            <a:off x="8128898" y="2334719"/>
            <a:ext cx="9719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orme libre 107">
            <a:extLst>
              <a:ext uri="{FF2B5EF4-FFF2-40B4-BE49-F238E27FC236}">
                <a16:creationId xmlns:a16="http://schemas.microsoft.com/office/drawing/2014/main" id="{4DCFA2D4-344C-DCB2-69EC-96D35A7C6000}"/>
              </a:ext>
            </a:extLst>
          </p:cNvPr>
          <p:cNvSpPr/>
          <p:nvPr/>
        </p:nvSpPr>
        <p:spPr>
          <a:xfrm flipH="1">
            <a:off x="8254929" y="2326481"/>
            <a:ext cx="45719" cy="593125"/>
          </a:xfrm>
          <a:custGeom>
            <a:avLst/>
            <a:gdLst>
              <a:gd name="connsiteX0" fmla="*/ 10701 w 121912"/>
              <a:gd name="connsiteY0" fmla="*/ 0 h 1260389"/>
              <a:gd name="connsiteX1" fmla="*/ 10701 w 121912"/>
              <a:gd name="connsiteY1" fmla="*/ 160638 h 1260389"/>
              <a:gd name="connsiteX2" fmla="*/ 121912 w 121912"/>
              <a:gd name="connsiteY2" fmla="*/ 691979 h 1260389"/>
              <a:gd name="connsiteX3" fmla="*/ 10701 w 121912"/>
              <a:gd name="connsiteY3" fmla="*/ 1260389 h 126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2" h="1260389">
                <a:moveTo>
                  <a:pt x="10701" y="0"/>
                </a:moveTo>
                <a:cubicBezTo>
                  <a:pt x="1433" y="22654"/>
                  <a:pt x="-7834" y="45308"/>
                  <a:pt x="10701" y="160638"/>
                </a:cubicBezTo>
                <a:cubicBezTo>
                  <a:pt x="29236" y="275968"/>
                  <a:pt x="121912" y="508687"/>
                  <a:pt x="121912" y="691979"/>
                </a:cubicBezTo>
                <a:cubicBezTo>
                  <a:pt x="121912" y="875271"/>
                  <a:pt x="66306" y="1067830"/>
                  <a:pt x="10701" y="126038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Étoile à 5 branches 108">
            <a:extLst>
              <a:ext uri="{FF2B5EF4-FFF2-40B4-BE49-F238E27FC236}">
                <a16:creationId xmlns:a16="http://schemas.microsoft.com/office/drawing/2014/main" id="{023896A9-1AE8-7128-FA7A-6FDCFD4B9C8A}"/>
              </a:ext>
            </a:extLst>
          </p:cNvPr>
          <p:cNvSpPr/>
          <p:nvPr/>
        </p:nvSpPr>
        <p:spPr>
          <a:xfrm rot="20467255">
            <a:off x="8225465" y="2386638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0" name="Étoile à 5 branches 109">
            <a:extLst>
              <a:ext uri="{FF2B5EF4-FFF2-40B4-BE49-F238E27FC236}">
                <a16:creationId xmlns:a16="http://schemas.microsoft.com/office/drawing/2014/main" id="{1AD5046A-6DF0-D34F-456D-67CD27A51268}"/>
              </a:ext>
            </a:extLst>
          </p:cNvPr>
          <p:cNvSpPr/>
          <p:nvPr/>
        </p:nvSpPr>
        <p:spPr>
          <a:xfrm rot="20467255">
            <a:off x="8110267" y="2712510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1" name="Étoile à 5 branches 110">
            <a:extLst>
              <a:ext uri="{FF2B5EF4-FFF2-40B4-BE49-F238E27FC236}">
                <a16:creationId xmlns:a16="http://schemas.microsoft.com/office/drawing/2014/main" id="{8D43B6B7-F137-BE2B-955A-B76C32C398C5}"/>
              </a:ext>
            </a:extLst>
          </p:cNvPr>
          <p:cNvSpPr/>
          <p:nvPr/>
        </p:nvSpPr>
        <p:spPr>
          <a:xfrm rot="20467255">
            <a:off x="8098973" y="2447597"/>
            <a:ext cx="134096" cy="135925"/>
          </a:xfrm>
          <a:prstGeom prst="star5">
            <a:avLst>
              <a:gd name="adj" fmla="val 24555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04A7D980-56B1-279D-0603-76F6866406FD}"/>
              </a:ext>
            </a:extLst>
          </p:cNvPr>
          <p:cNvCxnSpPr>
            <a:cxnSpLocks/>
          </p:cNvCxnSpPr>
          <p:nvPr/>
        </p:nvCxnSpPr>
        <p:spPr>
          <a:xfrm flipV="1">
            <a:off x="7104071" y="2915685"/>
            <a:ext cx="412426" cy="302632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9E75347B-0AB4-45D5-013F-5A0B5BF2ACF2}"/>
              </a:ext>
            </a:extLst>
          </p:cNvPr>
          <p:cNvCxnSpPr>
            <a:cxnSpLocks/>
          </p:cNvCxnSpPr>
          <p:nvPr/>
        </p:nvCxnSpPr>
        <p:spPr>
          <a:xfrm>
            <a:off x="7126979" y="3922724"/>
            <a:ext cx="344867" cy="298366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13673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23358</TotalTime>
  <Words>2230</Words>
  <Application>Microsoft Macintosh PowerPoint</Application>
  <PresentationFormat>Affichage à l'écran (4:3)</PresentationFormat>
  <Paragraphs>598</Paragraphs>
  <Slides>72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82" baseType="lpstr">
      <vt:lpstr>Andale Mono</vt:lpstr>
      <vt:lpstr>Arial</vt:lpstr>
      <vt:lpstr>Calibri</vt:lpstr>
      <vt:lpstr>Century Gothic</vt:lpstr>
      <vt:lpstr>Gill Sans MT</vt:lpstr>
      <vt:lpstr>Lucida Console</vt:lpstr>
      <vt:lpstr>Monaco</vt:lpstr>
      <vt:lpstr>Times</vt:lpstr>
      <vt:lpstr>Times New Roman</vt:lpstr>
      <vt:lpstr>Modèle par défaut</vt:lpstr>
      <vt:lpstr>Bienvenue au module #11  Cancer et génomique:  des big data aux modèles prédictifs</vt:lpstr>
      <vt:lpstr>Planning</vt:lpstr>
      <vt:lpstr>Evaluations   Lundi:  Résultats de TP commentés  Mardi-mercredi: Protocole + résultats Kaggle</vt:lpstr>
      <vt:lpstr>Rappels de biologie moléculaire</vt:lpstr>
      <vt:lpstr>Information transmission in the cell</vt:lpstr>
      <vt:lpstr>Présentation PowerPoint</vt:lpstr>
      <vt:lpstr>Biologie = une science de l'information</vt:lpstr>
      <vt:lpstr>Présentation PowerPoint</vt:lpstr>
      <vt:lpstr>Evolution clonale des cellules cancéreuses </vt:lpstr>
      <vt:lpstr>Clonal evolution of cancer</vt:lpstr>
      <vt:lpstr>What is different in  a cancer cell? </vt:lpstr>
      <vt:lpstr>Current Chemotherapies</vt:lpstr>
      <vt:lpstr>Precision therapies</vt:lpstr>
      <vt:lpstr>Le « chromosome de Philadelphie »</vt:lpstr>
      <vt:lpstr>Rappel: structure d'un gène eucaryote (animaux, plantes, levures)</vt:lpstr>
      <vt:lpstr>Présentation PowerPoint</vt:lpstr>
      <vt:lpstr>Types of tumor-specific alterations </vt:lpstr>
      <vt:lpstr>Cancer driver genes</vt:lpstr>
      <vt:lpstr>Actionable genes</vt:lpstr>
      <vt:lpstr>Présentation PowerPoint</vt:lpstr>
      <vt:lpstr> Sequencing technologies</vt:lpstr>
      <vt:lpstr>Sanger sequencing</vt:lpstr>
      <vt:lpstr>The NGS revolution</vt:lpstr>
      <vt:lpstr>NGS :  Next Generation Sequencing (2005-)</vt:lpstr>
      <vt:lpstr>The most common NGS  is « sequencing by synthesis » too!</vt:lpstr>
      <vt:lpstr>Next Generation Sequencing</vt:lpstr>
      <vt:lpstr>Les grandes applications des NGS</vt:lpstr>
      <vt:lpstr>DNA-seq:  Recherche de variants génomiques</vt:lpstr>
      <vt:lpstr>Clinical sequencing </vt:lpstr>
      <vt:lpstr>Research sequencing (constitutional)</vt:lpstr>
      <vt:lpstr>Research sequencing (cancer/somatic)</vt:lpstr>
      <vt:lpstr>DNA sequencing types</vt:lpstr>
      <vt:lpstr>Evénéments recherchés par DNA-seq</vt:lpstr>
      <vt:lpstr>Présentation PowerPoint</vt:lpstr>
      <vt:lpstr>Copy number variations</vt:lpstr>
      <vt:lpstr>Mutations somatiques sur cohortes de patients</vt:lpstr>
      <vt:lpstr>KRAS Mutation and Anti-EGFR therapy in advanced colorectal cancer</vt:lpstr>
      <vt:lpstr>Fréquences des mutations par type de tumeur (10,000 tumeurs)</vt:lpstr>
      <vt:lpstr>RNA-seq</vt:lpstr>
      <vt:lpstr>RNA-Seq</vt:lpstr>
      <vt:lpstr>Mesure d’expression  par RNA-seq </vt:lpstr>
      <vt:lpstr>Differential expression analysis</vt:lpstr>
      <vt:lpstr>Modèles prédictifs avec données transcriptome</vt:lpstr>
      <vt:lpstr>Subtype discovery:  circa 1999</vt:lpstr>
      <vt:lpstr>Présentation PowerPoint</vt:lpstr>
      <vt:lpstr>Modèles prédictifs de survie</vt:lpstr>
      <vt:lpstr>Applications cliniques: prédire la réponse au traitement</vt:lpstr>
      <vt:lpstr>Epigenetic data</vt:lpstr>
      <vt:lpstr>ChIP-seq in oncology</vt:lpstr>
      <vt:lpstr>ChIP-Seq</vt:lpstr>
      <vt:lpstr>Methyl-seq (bisulfite-seq)</vt:lpstr>
      <vt:lpstr>La méthylation de l’ADN</vt:lpstr>
      <vt:lpstr>Variations de la méthylation</vt:lpstr>
      <vt:lpstr>Conversion par bisulfite</vt:lpstr>
      <vt:lpstr>Multi-omics</vt:lpstr>
      <vt:lpstr>Multi-omics of Breast cancer cohort: 825 patients </vt:lpstr>
      <vt:lpstr>Cancer Big Data Ressources</vt:lpstr>
      <vt:lpstr>Présentation PowerPoint</vt:lpstr>
      <vt:lpstr>TCGA/PCAWG</vt:lpstr>
      <vt:lpstr>TCGA data types and levels</vt:lpstr>
      <vt:lpstr>Cancer Genomics Portals</vt:lpstr>
      <vt:lpstr>Présentation PowerPoint</vt:lpstr>
      <vt:lpstr>Exercice pratique:  cBioPortal</vt:lpstr>
      <vt:lpstr>Analyse de mutations: Les mutations oncogéniques du cancer du poumon</vt:lpstr>
      <vt:lpstr>Analyse de mutations: Les mutations oncogéniques du cancer du poumon</vt:lpstr>
      <vt:lpstr>Analyse d’expression:  les gènes de cycle cellulaire dans le cancer du sein</vt:lpstr>
      <vt:lpstr>Programmatic Interfaces to cBioPortal</vt:lpstr>
      <vt:lpstr>Construire ses propres protocoles d’analyse</vt:lpstr>
      <vt:lpstr>« Pipelines » &amp; « workflows »</vt:lpstr>
      <vt:lpstr>Galaxy: user-friendly interface to NGS pipelines</vt:lpstr>
      <vt:lpstr>Minimal starter pack  for cancer genomics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Microsoft Office User</cp:lastModifiedBy>
  <cp:revision>575</cp:revision>
  <cp:lastPrinted>2021-01-17T14:33:27Z</cp:lastPrinted>
  <dcterms:created xsi:type="dcterms:W3CDTF">1601-01-01T00:00:00Z</dcterms:created>
  <dcterms:modified xsi:type="dcterms:W3CDTF">2025-12-14T17:29:43Z</dcterms:modified>
</cp:coreProperties>
</file>